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59" r:id="rId5"/>
    <p:sldId id="260" r:id="rId6"/>
    <p:sldId id="261" r:id="rId7"/>
    <p:sldId id="262" r:id="rId8"/>
    <p:sldId id="265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84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A1A43-F1CF-4703-8508-C421864DCCC1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D1C21-0A87-42EC-B5F4-31A1BA18E6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646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A1A43-F1CF-4703-8508-C421864DCCC1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D1C21-0A87-42EC-B5F4-31A1BA18E6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0434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A1A43-F1CF-4703-8508-C421864DCCC1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D1C21-0A87-42EC-B5F4-31A1BA18E6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8669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A1A43-F1CF-4703-8508-C421864DCCC1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D1C21-0A87-42EC-B5F4-31A1BA18E6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6208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A1A43-F1CF-4703-8508-C421864DCCC1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D1C21-0A87-42EC-B5F4-31A1BA18E6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8407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A1A43-F1CF-4703-8508-C421864DCCC1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D1C21-0A87-42EC-B5F4-31A1BA18E6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0988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A1A43-F1CF-4703-8508-C421864DCCC1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D1C21-0A87-42EC-B5F4-31A1BA18E6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1316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A1A43-F1CF-4703-8508-C421864DCCC1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D1C21-0A87-42EC-B5F4-31A1BA18E6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1902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A1A43-F1CF-4703-8508-C421864DCCC1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D1C21-0A87-42EC-B5F4-31A1BA18E6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1745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A1A43-F1CF-4703-8508-C421864DCCC1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D1C21-0A87-42EC-B5F4-31A1BA18E6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0732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A1A43-F1CF-4703-8508-C421864DCCC1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D1C21-0A87-42EC-B5F4-31A1BA18E6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7639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FA1A43-F1CF-4703-8508-C421864DCCC1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6D1C21-0A87-42EC-B5F4-31A1BA18E6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154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0.png"/><Relationship Id="rId4" Type="http://schemas.openxmlformats.org/officeDocument/2006/relationships/image" Target="../media/image2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0.png"/><Relationship Id="rId2" Type="http://schemas.openxmlformats.org/officeDocument/2006/relationships/image" Target="../media/image24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47864" y="147026"/>
            <a:ext cx="15712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Лекция 4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115616" y="670246"/>
            <a:ext cx="62666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Гидродинамические уравнения плазмы</a:t>
            </a:r>
            <a:endParaRPr lang="ru-RU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805984" y="1500364"/>
                <a:ext cx="2918144" cy="9069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3600" i="1" smtClean="0">
                            <a:latin typeface="Cambria Math"/>
                            <a:ea typeface="Cambria Math"/>
                          </a:rPr>
                          <m:t>𝜕</m:t>
                        </m:r>
                        <m:r>
                          <a:rPr lang="en-US" sz="3600" b="0" i="1" smtClean="0">
                            <a:latin typeface="Cambria Math"/>
                            <a:ea typeface="Cambria Math"/>
                          </a:rPr>
                          <m:t>𝑛</m:t>
                        </m:r>
                      </m:num>
                      <m:den>
                        <m:r>
                          <a:rPr lang="ru-RU" sz="3600" i="1" smtClean="0">
                            <a:latin typeface="Cambria Math"/>
                            <a:ea typeface="Cambria Math"/>
                          </a:rPr>
                          <m:t>𝜕</m:t>
                        </m:r>
                        <m:r>
                          <a:rPr lang="en-US" sz="3600" b="0" i="1" smtClean="0">
                            <a:latin typeface="Cambria Math"/>
                            <a:ea typeface="Cambria Math"/>
                          </a:rPr>
                          <m:t>𝑡</m:t>
                        </m:r>
                      </m:den>
                    </m:f>
                    <m:r>
                      <a:rPr lang="en-US" sz="3600" b="0" i="0" smtClean="0">
                        <a:latin typeface="Cambria Math"/>
                      </a:rPr>
                      <m:t>+</m:t>
                    </m:r>
                    <m:r>
                      <a:rPr lang="en-US" sz="3600" b="0" i="1" smtClean="0">
                        <a:latin typeface="Cambria Math"/>
                        <a:ea typeface="Cambria Math"/>
                      </a:rPr>
                      <m:t>𝛻</m:t>
                    </m:r>
                    <m:r>
                      <a:rPr lang="en-US" sz="3600" b="0" i="1" smtClean="0">
                        <a:latin typeface="Cambria Math"/>
                        <a:ea typeface="Cambria Math"/>
                      </a:rPr>
                      <m:t>𝑛</m:t>
                    </m:r>
                  </m:oMath>
                </a14:m>
                <a:r>
                  <a:rPr lang="ru-RU" sz="3600" b="1" dirty="0" smtClean="0"/>
                  <a:t>v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/>
                        <a:ea typeface="Cambria Math"/>
                      </a:rPr>
                      <m:t>=0</m:t>
                    </m:r>
                  </m:oMath>
                </a14:m>
                <a:endParaRPr lang="ru-RU" sz="3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5984" y="1500364"/>
                <a:ext cx="2918144" cy="906915"/>
              </a:xfrm>
              <a:prstGeom prst="rect">
                <a:avLst/>
              </a:prstGeom>
              <a:blipFill rotWithShape="1">
                <a:blip r:embed="rId2"/>
                <a:stretch>
                  <a:fillRect b="-120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547664" y="3140968"/>
                <a:ext cx="5641673" cy="12580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800" i="1" smtClean="0">
                              <a:latin typeface="Cambria Math"/>
                              <a:ea typeface="Cambria Math"/>
                            </a:rPr>
                            <m:t>𝜕</m:t>
                          </m:r>
                        </m:num>
                        <m:den>
                          <m:r>
                            <a:rPr lang="ru-RU" sz="2800" i="1" smtClean="0">
                              <a:latin typeface="Cambria Math"/>
                              <a:ea typeface="Cambria Math"/>
                            </a:rPr>
                            <m:t>𝜕</m:t>
                          </m:r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𝑡</m:t>
                          </m:r>
                        </m:den>
                      </m:f>
                      <m:nary>
                        <m:naryPr>
                          <m:ctrlPr>
                            <a:rPr lang="ru-RU" sz="280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800" b="0" i="1" smtClean="0">
                              <a:latin typeface="Cambria Math"/>
                            </a:rPr>
                            <m:t>𝑉</m:t>
                          </m:r>
                        </m:sub>
                        <m:sup/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𝑛𝑑𝑉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=</m:t>
                          </m:r>
                          <m:nary>
                            <m:nary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sz="2800" b="0" i="1" smtClean="0">
                                  <a:latin typeface="Cambria Math"/>
                                </a:rPr>
                                <m:t>𝑉</m:t>
                              </m:r>
                            </m:sub>
                            <m:sup/>
                            <m:e>
                              <m: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  <m:t>𝛻</m:t>
                              </m:r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/>
                                  <a:ea typeface="Cambria Math"/>
                                </a:rPr>
                                <m:t>n</m:t>
                              </m:r>
                              <m:r>
                                <a:rPr lang="en-US" sz="2800" b="1" i="0" smtClean="0">
                                  <a:latin typeface="Cambria Math"/>
                                  <a:ea typeface="Cambria Math"/>
                                </a:rPr>
                                <m:t>𝐯</m:t>
                              </m:r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/>
                                  <a:ea typeface="Cambria Math"/>
                                </a:rPr>
                                <m:t>dV</m:t>
                              </m:r>
                              <m: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  <m:t>=</m:t>
                              </m:r>
                              <m:nary>
                                <m:naryPr>
                                  <m:chr m:val="∮"/>
                                  <m:limLoc m:val="undOvr"/>
                                  <m:subHide m:val="on"/>
                                  <m:supHide m:val="on"/>
                                  <m:ctrlPr>
                                    <a:rPr lang="en-US" sz="28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800" b="0" i="0" smtClean="0">
                                      <a:latin typeface="Cambria Math"/>
                                      <a:ea typeface="Cambria Math"/>
                                    </a:rPr>
                                    <m:t>n</m:t>
                                  </m:r>
                                  <m:r>
                                    <a:rPr lang="en-US" sz="2800" b="1" i="0" smtClean="0">
                                      <a:latin typeface="Cambria Math"/>
                                      <a:ea typeface="Cambria Math"/>
                                    </a:rPr>
                                    <m:t>𝐯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2800" b="0" i="0" smtClean="0">
                                      <a:latin typeface="Cambria Math"/>
                                      <a:ea typeface="Cambria Math"/>
                                    </a:rPr>
                                    <m:t>d</m:t>
                                  </m:r>
                                  <m:r>
                                    <a:rPr lang="en-US" sz="2800" b="1" i="0" smtClean="0">
                                      <a:latin typeface="Cambria Math"/>
                                      <a:ea typeface="Cambria Math"/>
                                    </a:rPr>
                                    <m:t>𝐒</m:t>
                                  </m:r>
                                </m:e>
                              </m:nary>
                            </m:e>
                          </m:nary>
                        </m:e>
                      </m:nary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7664" y="3140968"/>
                <a:ext cx="5641673" cy="125803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011271" y="5445224"/>
                <a:ext cx="1834413" cy="7257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2800" i="1" smtClean="0">
                            <a:latin typeface="Cambria Math"/>
                            <a:ea typeface="Cambria Math"/>
                          </a:rPr>
                          <m:t>𝜕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𝑁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𝑑𝑡</m:t>
                        </m:r>
                      </m:den>
                    </m:f>
                  </m:oMath>
                </a14:m>
                <a:r>
                  <a:rPr lang="en-US" sz="2800" dirty="0" smtClean="0"/>
                  <a:t>=</a:t>
                </a:r>
                <a14:m>
                  <m:oMath xmlns:m="http://schemas.openxmlformats.org/officeDocument/2006/math">
                    <m:nary>
                      <m:naryPr>
                        <m:chr m:val="∮"/>
                        <m:limLoc m:val="undOvr"/>
                        <m:subHide m:val="on"/>
                        <m:supHide m:val="on"/>
                        <m:ctrlPr>
                          <a:rPr lang="en-US" sz="2800" i="1" dirty="0" smtClean="0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r>
                          <m:rPr>
                            <m:sty m:val="p"/>
                          </m:rPr>
                          <a:rPr lang="en-US" sz="2800" b="0" i="0" dirty="0" smtClean="0">
                            <a:latin typeface="Cambria Math"/>
                          </a:rPr>
                          <m:t>n</m:t>
                        </m:r>
                        <m:r>
                          <a:rPr lang="en-US" sz="2800" b="1" i="0" dirty="0" smtClean="0">
                            <a:latin typeface="Cambria Math"/>
                          </a:rPr>
                          <m:t>𝐯</m:t>
                        </m:r>
                        <m:r>
                          <m:rPr>
                            <m:sty m:val="p"/>
                          </m:rPr>
                          <a:rPr lang="en-US" sz="2800" b="0" i="0" dirty="0" smtClean="0">
                            <a:latin typeface="Cambria Math"/>
                          </a:rPr>
                          <m:t>d</m:t>
                        </m:r>
                        <m:r>
                          <a:rPr lang="en-US" sz="2800" b="1" i="0" dirty="0" smtClean="0">
                            <a:latin typeface="Cambria Math"/>
                          </a:rPr>
                          <m:t>𝐒</m:t>
                        </m:r>
                      </m:e>
                    </m:nary>
                  </m:oMath>
                </a14:m>
                <a:endParaRPr lang="ru-RU" sz="2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1271" y="5445224"/>
                <a:ext cx="1834413" cy="725776"/>
              </a:xfrm>
              <a:prstGeom prst="rect">
                <a:avLst/>
              </a:prstGeom>
              <a:blipFill rotWithShape="1">
                <a:blip r:embed="rId4"/>
                <a:stretch>
                  <a:fillRect b="-1092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85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195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723044" y="4271686"/>
                <a:ext cx="1233415" cy="9069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3600" i="1" smtClean="0">
                            <a:latin typeface="Cambria Math"/>
                            <a:ea typeface="Cambria Math"/>
                          </a:rPr>
                          <m:t>𝜕</m:t>
                        </m:r>
                      </m:num>
                      <m:den>
                        <m:r>
                          <a:rPr lang="ru-RU" sz="3600" i="1" smtClean="0">
                            <a:latin typeface="Cambria Math"/>
                            <a:ea typeface="Cambria Math"/>
                          </a:rPr>
                          <m:t>𝜕</m:t>
                        </m:r>
                        <m:r>
                          <a:rPr lang="en-US" sz="3600" b="0" i="1" smtClean="0">
                            <a:latin typeface="Cambria Math"/>
                            <a:ea typeface="Cambria Math"/>
                          </a:rPr>
                          <m:t>𝑡</m:t>
                        </m:r>
                      </m:den>
                    </m:f>
                  </m:oMath>
                </a14:m>
                <a:r>
                  <a:rPr lang="en-US" sz="3600" dirty="0" smtClean="0"/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600" i="1" dirty="0" smtClean="0">
                            <a:latin typeface="Cambria Math"/>
                            <a:ea typeface="Cambria Math"/>
                          </a:rPr>
                          <m:t>𝛻</m:t>
                        </m:r>
                      </m:e>
                      <m:sub>
                        <m:r>
                          <a:rPr lang="en-US" sz="3600" b="0" i="1" dirty="0" smtClean="0">
                            <a:latin typeface="Cambria Math"/>
                          </a:rPr>
                          <m:t>𝑡</m:t>
                        </m:r>
                      </m:sub>
                    </m:sSub>
                  </m:oMath>
                </a14:m>
                <a:endParaRPr lang="ru-RU" sz="36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3044" y="4271686"/>
                <a:ext cx="1233415" cy="906915"/>
              </a:xfrm>
              <a:prstGeom prst="rect">
                <a:avLst/>
              </a:prstGeom>
              <a:blipFill rotWithShape="1">
                <a:blip r:embed="rId2"/>
                <a:stretch>
                  <a:fillRect b="-120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508104" y="4272429"/>
                <a:ext cx="1332801" cy="9069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3600" i="1" smtClean="0">
                            <a:latin typeface="Cambria Math"/>
                            <a:ea typeface="Cambria Math"/>
                          </a:rPr>
                          <m:t>𝜕</m:t>
                        </m:r>
                      </m:num>
                      <m:den>
                        <m:r>
                          <a:rPr lang="ru-RU" sz="3600" i="1" smtClean="0">
                            <a:latin typeface="Cambria Math"/>
                            <a:ea typeface="Cambria Math"/>
                          </a:rPr>
                          <m:t>𝜕</m:t>
                        </m:r>
                        <m:r>
                          <a:rPr lang="en-US" sz="3600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sz="3600" dirty="0" smtClean="0"/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600" i="1" dirty="0" smtClean="0">
                            <a:latin typeface="Cambria Math"/>
                            <a:ea typeface="Cambria Math"/>
                          </a:rPr>
                          <m:t>𝛻</m:t>
                        </m:r>
                      </m:e>
                      <m:sub>
                        <m:r>
                          <a:rPr lang="en-US" sz="3600" b="0" i="1" dirty="0" smtClean="0">
                            <a:latin typeface="Cambria Math"/>
                          </a:rPr>
                          <m:t>𝑥</m:t>
                        </m:r>
                      </m:sub>
                    </m:sSub>
                  </m:oMath>
                </a14:m>
                <a:endParaRPr lang="ru-RU" sz="3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104" y="4272429"/>
                <a:ext cx="1332801" cy="906915"/>
              </a:xfrm>
              <a:prstGeom prst="rect">
                <a:avLst/>
              </a:prstGeom>
              <a:blipFill rotWithShape="1">
                <a:blip r:embed="rId3"/>
                <a:stretch>
                  <a:fillRect b="-120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339752" y="764704"/>
                <a:ext cx="3509359" cy="9687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3600" i="1" smtClean="0">
                        <a:latin typeface="Cambria Math"/>
                        <a:ea typeface="Cambria Math"/>
                      </a:rPr>
                      <m:t>𝛻</m:t>
                    </m:r>
                    <m:r>
                      <a:rPr lang="en-US" sz="3600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3600" b="0" i="1" smtClean="0">
                        <a:latin typeface="Cambria Math"/>
                        <a:ea typeface="Cambria Math"/>
                      </a:rPr>
                      <m:t>𝑖</m:t>
                    </m:r>
                    <m:f>
                      <m:fPr>
                        <m:ctrlPr>
                          <a:rPr lang="en-US" sz="3600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/>
                            <a:ea typeface="Cambria Math"/>
                          </a:rPr>
                          <m:t>𝜕</m:t>
                        </m:r>
                      </m:num>
                      <m:den>
                        <m:r>
                          <a:rPr lang="en-US" sz="3600" b="0" i="1" smtClean="0">
                            <a:latin typeface="Cambria Math"/>
                            <a:ea typeface="Cambria Math"/>
                          </a:rPr>
                          <m:t>𝜕</m:t>
                        </m:r>
                        <m:r>
                          <a:rPr lang="en-US" sz="3600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den>
                    </m:f>
                    <m:r>
                      <a:rPr lang="en-US" sz="3600" b="0" i="0" smtClean="0">
                        <a:latin typeface="Cambria Math"/>
                        <a:ea typeface="Cambria Math"/>
                      </a:rPr>
                      <m:t>+</m:t>
                    </m:r>
                    <m:r>
                      <m:rPr>
                        <m:sty m:val="p"/>
                      </m:rPr>
                      <a:rPr lang="en-US" sz="3600" b="0" i="0" smtClean="0">
                        <a:latin typeface="Cambria Math"/>
                        <a:ea typeface="Cambria Math"/>
                      </a:rPr>
                      <m:t>j</m:t>
                    </m:r>
                    <m:f>
                      <m:fPr>
                        <m:ctrlPr>
                          <a:rPr lang="en-US" sz="3600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/>
                            <a:ea typeface="Cambria Math"/>
                          </a:rPr>
                          <m:t>𝜕</m:t>
                        </m:r>
                      </m:num>
                      <m:den>
                        <m:r>
                          <a:rPr lang="en-US" sz="3600" b="0" i="1" smtClean="0">
                            <a:latin typeface="Cambria Math"/>
                            <a:ea typeface="Cambria Math"/>
                          </a:rPr>
                          <m:t>𝜕</m:t>
                        </m:r>
                        <m:r>
                          <a:rPr lang="en-US" sz="3600" b="0" i="1" smtClean="0">
                            <a:latin typeface="Cambria Math"/>
                            <a:ea typeface="Cambria Math"/>
                          </a:rPr>
                          <m:t>𝑦</m:t>
                        </m:r>
                      </m:den>
                    </m:f>
                  </m:oMath>
                </a14:m>
                <a:r>
                  <a:rPr lang="en-US" sz="3200" dirty="0" smtClean="0"/>
                  <a:t>+k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i="1" dirty="0" smtClean="0">
                            <a:latin typeface="Cambria Math"/>
                            <a:ea typeface="Cambria Math"/>
                          </a:rPr>
                          <m:t>𝜕</m:t>
                        </m:r>
                      </m:num>
                      <m:den>
                        <m:r>
                          <a:rPr lang="en-US" sz="3200" i="1" dirty="0" smtClean="0">
                            <a:latin typeface="Cambria Math"/>
                            <a:ea typeface="Cambria Math"/>
                          </a:rPr>
                          <m:t>𝜕</m:t>
                        </m:r>
                        <m:r>
                          <a:rPr lang="en-US" sz="3200" b="0" i="1" dirty="0" smtClean="0">
                            <a:latin typeface="Cambria Math"/>
                            <a:ea typeface="Cambria Math"/>
                          </a:rPr>
                          <m:t>𝑧</m:t>
                        </m:r>
                      </m:den>
                    </m:f>
                  </m:oMath>
                </a14:m>
                <a:endParaRPr lang="ru-RU" sz="32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752" y="764704"/>
                <a:ext cx="3509359" cy="968727"/>
              </a:xfrm>
              <a:prstGeom prst="rect">
                <a:avLst/>
              </a:prstGeom>
              <a:blipFill rotWithShape="1">
                <a:blip r:embed="rId4"/>
                <a:stretch>
                  <a:fillRect b="-6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205015" y="2492896"/>
                <a:ext cx="4176464" cy="9012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3200" i="1" smtClean="0">
                        <a:latin typeface="Cambria Math"/>
                        <a:ea typeface="Cambria Math"/>
                      </a:rPr>
                      <m:t>𝛻</m:t>
                    </m:r>
                    <m:r>
                      <m:rPr>
                        <m:sty m:val="p"/>
                      </m:rPr>
                      <a:rPr lang="en-US" sz="3200" b="0" i="0" smtClean="0">
                        <a:latin typeface="Cambria Math"/>
                        <a:ea typeface="Cambria Math"/>
                      </a:rPr>
                      <m:t>v</m:t>
                    </m:r>
                    <m:r>
                      <a:rPr lang="en-US" sz="3200" b="0" i="0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sz="3200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  <a:ea typeface="Cambria Math"/>
                          </a:rPr>
                          <m:t>𝜕</m:t>
                        </m:r>
                        <m:sSub>
                          <m:sSubPr>
                            <m:ctrlPr>
                              <a:rPr lang="en-US" sz="3200" b="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3200" b="1" i="0" smtClean="0">
                                <a:latin typeface="Cambria Math"/>
                                <a:ea typeface="Cambria Math"/>
                              </a:rPr>
                              <m:t>𝐯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sub>
                        </m:sSub>
                      </m:num>
                      <m:den>
                        <m:r>
                          <a:rPr lang="en-US" sz="3200" b="0" i="1" smtClean="0">
                            <a:latin typeface="Cambria Math"/>
                            <a:ea typeface="Cambria Math"/>
                          </a:rPr>
                          <m:t>𝜕</m:t>
                        </m:r>
                        <m:r>
                          <a:rPr lang="en-US" sz="3200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den>
                    </m:f>
                    <m:r>
                      <a:rPr lang="en-US" sz="3200" b="0" i="1" smtClean="0">
                        <a:latin typeface="Cambria Math"/>
                        <a:ea typeface="Cambria Math"/>
                      </a:rPr>
                      <m:t>+</m:t>
                    </m:r>
                    <m:f>
                      <m:fPr>
                        <m:ctrlPr>
                          <a:rPr lang="en-US" sz="3200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  <a:ea typeface="Cambria Math"/>
                          </a:rPr>
                          <m:t>𝜕</m:t>
                        </m:r>
                        <m:sSub>
                          <m:sSubPr>
                            <m:ctrlPr>
                              <a:rPr lang="en-US" sz="3200" b="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3200" b="1" i="0" smtClean="0">
                                <a:latin typeface="Cambria Math"/>
                                <a:ea typeface="Cambria Math"/>
                              </a:rPr>
                              <m:t>𝐯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/>
                                <a:ea typeface="Cambria Math"/>
                              </a:rPr>
                              <m:t>𝑦</m:t>
                            </m:r>
                          </m:sub>
                        </m:sSub>
                      </m:num>
                      <m:den>
                        <m:r>
                          <a:rPr lang="en-US" sz="3200" b="0" i="1" smtClean="0">
                            <a:latin typeface="Cambria Math"/>
                            <a:ea typeface="Cambria Math"/>
                          </a:rPr>
                          <m:t>𝜕</m:t>
                        </m:r>
                        <m:r>
                          <a:rPr lang="en-US" sz="3200" b="0" i="1" smtClean="0">
                            <a:latin typeface="Cambria Math"/>
                            <a:ea typeface="Cambria Math"/>
                          </a:rPr>
                          <m:t>𝑦</m:t>
                        </m:r>
                      </m:den>
                    </m:f>
                  </m:oMath>
                </a14:m>
                <a:r>
                  <a:rPr lang="en-US" sz="3200" dirty="0" smtClean="0"/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i="1" dirty="0" smtClean="0">
                            <a:latin typeface="Cambria Math"/>
                            <a:ea typeface="Cambria Math"/>
                          </a:rPr>
                          <m:t>𝜕</m:t>
                        </m:r>
                        <m:sSub>
                          <m:sSubPr>
                            <m:ctrlPr>
                              <a:rPr lang="en-US" sz="3200" i="1" dirty="0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3200" b="1" i="0" dirty="0" smtClean="0">
                                <a:latin typeface="Cambria Math"/>
                                <a:ea typeface="Cambria Math"/>
                              </a:rPr>
                              <m:t>𝐯</m:t>
                            </m:r>
                          </m:e>
                          <m:sub>
                            <m:r>
                              <a:rPr lang="en-US" sz="3200" b="0" i="1" dirty="0" smtClean="0">
                                <a:latin typeface="Cambria Math"/>
                                <a:ea typeface="Cambria Math"/>
                              </a:rPr>
                              <m:t>𝑧</m:t>
                            </m:r>
                          </m:sub>
                        </m:sSub>
                      </m:num>
                      <m:den>
                        <m:r>
                          <a:rPr lang="en-US" sz="3200" i="1" dirty="0" smtClean="0">
                            <a:latin typeface="Cambria Math"/>
                            <a:ea typeface="Cambria Math"/>
                          </a:rPr>
                          <m:t>𝜕</m:t>
                        </m:r>
                        <m:r>
                          <a:rPr lang="en-US" sz="3200" b="0" i="1" dirty="0" smtClean="0">
                            <a:latin typeface="Cambria Math"/>
                            <a:ea typeface="Cambria Math"/>
                          </a:rPr>
                          <m:t>𝑧</m:t>
                        </m:r>
                      </m:den>
                    </m:f>
                  </m:oMath>
                </a14:m>
                <a:endParaRPr lang="ru-RU" sz="32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5015" y="2492896"/>
                <a:ext cx="4176464" cy="901272"/>
              </a:xfrm>
              <a:prstGeom prst="rect">
                <a:avLst/>
              </a:prstGeom>
              <a:blipFill rotWithShape="1">
                <a:blip r:embed="rId5"/>
                <a:stretch>
                  <a:fillRect b="-473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939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8089" y="908720"/>
            <a:ext cx="446722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8249" y="1916832"/>
            <a:ext cx="501015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871086" y="2492896"/>
            <a:ext cx="26212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Не правильно</a:t>
            </a:r>
            <a:endParaRPr lang="ru-RU" sz="3200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6660" y="3356992"/>
            <a:ext cx="4011172" cy="309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4357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467" y="-99391"/>
            <a:ext cx="8086725" cy="2880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257" y="3190874"/>
            <a:ext cx="4460354" cy="10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3" y="3429000"/>
            <a:ext cx="2166001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975" y="4230932"/>
            <a:ext cx="4322042" cy="998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0084" y="4365103"/>
            <a:ext cx="1334244" cy="680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176" y="5301208"/>
            <a:ext cx="5722338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775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789669"/>
            <a:ext cx="4400148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662738"/>
            <a:ext cx="2459776" cy="774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5013176"/>
            <a:ext cx="4822589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1213" y="2204864"/>
            <a:ext cx="6811650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57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908720"/>
            <a:ext cx="2998151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115947"/>
            <a:ext cx="2592288" cy="1133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3" y="2981324"/>
            <a:ext cx="6884641" cy="12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1496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707" y="554435"/>
            <a:ext cx="8564716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132856"/>
            <a:ext cx="26955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05064"/>
            <a:ext cx="728662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248825" y="4869160"/>
                <a:ext cx="173194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3200" b="0" i="0" smtClean="0">
                          <a:latin typeface="Cambria Math"/>
                        </a:rPr>
                        <m:t>P</m:t>
                      </m:r>
                      <m:r>
                        <a:rPr lang="en-US" sz="3200" b="0" i="0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3200" b="0" i="0" smtClean="0">
                          <a:latin typeface="Cambria Math"/>
                        </a:rPr>
                        <m:t>nkT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8825" y="4869160"/>
                <a:ext cx="1731949" cy="58477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16482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23728" y="260174"/>
            <a:ext cx="37896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Конвективная производная</a:t>
            </a:r>
            <a:endParaRPr lang="ru-RU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646065" y="1052736"/>
                <a:ext cx="5832648" cy="7397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𝑑</m:t>
                        </m:r>
                        <m:r>
                          <a:rPr lang="en-US" sz="2800" b="1" i="0" smtClean="0">
                            <a:latin typeface="Cambria Math"/>
                          </a:rPr>
                          <m:t>𝐮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𝑑𝑡</m:t>
                        </m:r>
                      </m:den>
                    </m:f>
                  </m:oMath>
                </a14:m>
                <a:r>
                  <a:rPr lang="en-US" sz="2800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 dirty="0" smtClean="0">
                            <a:latin typeface="Cambria Math"/>
                            <a:ea typeface="Cambria Math"/>
                          </a:rPr>
                          <m:t>𝜕</m:t>
                        </m:r>
                        <m:r>
                          <a:rPr lang="en-US" sz="2800" b="1" i="0" dirty="0" smtClean="0">
                            <a:latin typeface="Cambria Math"/>
                            <a:ea typeface="Cambria Math"/>
                          </a:rPr>
                          <m:t>𝐮</m:t>
                        </m:r>
                      </m:num>
                      <m:den>
                        <m:r>
                          <a:rPr lang="en-US" sz="2800" i="1" dirty="0" smtClean="0">
                            <a:latin typeface="Cambria Math"/>
                            <a:ea typeface="Cambria Math"/>
                          </a:rPr>
                          <m:t>𝜕</m:t>
                        </m:r>
                        <m:r>
                          <a:rPr lang="en-US" sz="2800" b="0" i="1" dirty="0" smtClean="0">
                            <a:latin typeface="Cambria Math"/>
                            <a:ea typeface="Cambria Math"/>
                          </a:rPr>
                          <m:t>𝑡</m:t>
                        </m:r>
                      </m:den>
                    </m:f>
                  </m:oMath>
                </a14:m>
                <a:r>
                  <a:rPr lang="en-US" sz="2800" dirty="0" smtClean="0"/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 dirty="0" smtClean="0">
                            <a:latin typeface="Cambria Math"/>
                            <a:ea typeface="Cambria Math"/>
                          </a:rPr>
                          <m:t>𝜕</m:t>
                        </m:r>
                        <m:r>
                          <a:rPr lang="en-US" sz="2800" b="1" i="0" dirty="0" smtClean="0">
                            <a:latin typeface="Cambria Math"/>
                            <a:ea typeface="Cambria Math"/>
                          </a:rPr>
                          <m:t>𝐮</m:t>
                        </m:r>
                      </m:num>
                      <m:den>
                        <m:r>
                          <a:rPr lang="en-US" sz="2800" i="1" dirty="0" smtClean="0">
                            <a:latin typeface="Cambria Math"/>
                            <a:ea typeface="Cambria Math"/>
                          </a:rPr>
                          <m:t>𝜕</m:t>
                        </m:r>
                        <m:r>
                          <a:rPr lang="en-US" sz="2800" b="0" i="1" dirty="0" smtClean="0">
                            <a:latin typeface="Cambria Math"/>
                            <a:ea typeface="Cambria Math"/>
                          </a:rPr>
                          <m:t>𝑥</m:t>
                        </m:r>
                      </m:den>
                    </m:f>
                    <m:f>
                      <m:fPr>
                        <m:ctrlPr>
                          <a:rPr lang="en-US" sz="28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 dirty="0" smtClean="0">
                            <a:latin typeface="Cambria Math"/>
                            <a:ea typeface="Cambria Math"/>
                          </a:rPr>
                          <m:t>𝜕</m:t>
                        </m:r>
                        <m:r>
                          <a:rPr lang="en-US" sz="2800" b="0" i="1" dirty="0" smtClean="0">
                            <a:latin typeface="Cambria Math"/>
                            <a:ea typeface="Cambria Math"/>
                          </a:rPr>
                          <m:t>𝑥</m:t>
                        </m:r>
                      </m:num>
                      <m:den>
                        <m:r>
                          <a:rPr lang="en-US" sz="2800" i="1" dirty="0" smtClean="0">
                            <a:latin typeface="Cambria Math"/>
                            <a:ea typeface="Cambria Math"/>
                          </a:rPr>
                          <m:t>𝜕</m:t>
                        </m:r>
                        <m:r>
                          <a:rPr lang="en-US" sz="2800" b="0" i="1" dirty="0" smtClean="0">
                            <a:latin typeface="Cambria Math"/>
                            <a:ea typeface="Cambria Math"/>
                          </a:rPr>
                          <m:t>𝑡</m:t>
                        </m:r>
                      </m:den>
                    </m:f>
                  </m:oMath>
                </a14:m>
                <a:r>
                  <a:rPr lang="en-US" sz="2800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 dirty="0" smtClean="0">
                            <a:latin typeface="Cambria Math"/>
                            <a:ea typeface="Cambria Math"/>
                          </a:rPr>
                          <m:t>𝜕</m:t>
                        </m:r>
                        <m:r>
                          <a:rPr lang="en-US" sz="2800" b="1" i="1" dirty="0" smtClean="0">
                            <a:latin typeface="Cambria Math"/>
                            <a:ea typeface="Cambria Math"/>
                          </a:rPr>
                          <m:t>𝒖</m:t>
                        </m:r>
                      </m:num>
                      <m:den>
                        <m:r>
                          <a:rPr lang="en-US" sz="2800" i="1" dirty="0" smtClean="0">
                            <a:latin typeface="Cambria Math"/>
                            <a:ea typeface="Cambria Math"/>
                          </a:rPr>
                          <m:t>𝜕</m:t>
                        </m:r>
                        <m:r>
                          <a:rPr lang="en-US" sz="2800" b="0" i="1" dirty="0" smtClean="0">
                            <a:latin typeface="Cambria Math"/>
                            <a:ea typeface="Cambria Math"/>
                          </a:rPr>
                          <m:t>𝑡</m:t>
                        </m:r>
                      </m:den>
                    </m:f>
                  </m:oMath>
                </a14:m>
                <a:r>
                  <a:rPr lang="en-US" sz="2800" dirty="0" smtClean="0"/>
                  <a:t>+</a:t>
                </a:r>
                <a:r>
                  <a:rPr lang="en-US" sz="2800" b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u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dirty="0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0" dirty="0" smtClean="0">
                            <a:latin typeface="Cambria Math"/>
                            <a:ea typeface="Cambria Math"/>
                          </a:rPr>
                          <m:t>𝜕</m:t>
                        </m:r>
                        <m:r>
                          <a:rPr lang="en-US" sz="2800" b="1" i="0" dirty="0" smtClean="0">
                            <a:latin typeface="Cambria Math"/>
                            <a:ea typeface="Cambria Math"/>
                          </a:rPr>
                          <m:t>𝐮</m:t>
                        </m:r>
                      </m:num>
                      <m:den>
                        <m:r>
                          <a:rPr lang="en-US" sz="2800" b="0" i="0" dirty="0" smtClean="0">
                            <a:latin typeface="Cambria Math"/>
                            <a:ea typeface="Cambria Math"/>
                          </a:rPr>
                          <m:t>𝜕</m:t>
                        </m:r>
                        <m:r>
                          <m:rPr>
                            <m:sty m:val="p"/>
                          </m:rPr>
                          <a:rPr lang="en-US" sz="2800" b="0" i="0" dirty="0" smtClean="0">
                            <a:latin typeface="Cambria Math"/>
                            <a:ea typeface="Cambria Math"/>
                          </a:rPr>
                          <m:t>x</m:t>
                        </m:r>
                      </m:den>
                    </m:f>
                  </m:oMath>
                </a14:m>
                <a:endParaRPr lang="ru-RU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6065" y="1052736"/>
                <a:ext cx="5832648" cy="739754"/>
              </a:xfrm>
              <a:prstGeom prst="rect">
                <a:avLst/>
              </a:prstGeom>
              <a:blipFill rotWithShape="1">
                <a:blip r:embed="rId2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771800" y="2276872"/>
                <a:ext cx="3312368" cy="9069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/>
                          </a:rPr>
                          <m:t>𝑑</m:t>
                        </m:r>
                        <m:r>
                          <a:rPr lang="en-US" sz="3600" b="1" i="0" smtClean="0">
                            <a:latin typeface="Cambria Math"/>
                          </a:rPr>
                          <m:t>𝐮</m:t>
                        </m:r>
                      </m:num>
                      <m:den>
                        <m:r>
                          <a:rPr lang="en-US" sz="3600" b="0" i="1" smtClean="0">
                            <a:latin typeface="Cambria Math"/>
                          </a:rPr>
                          <m:t>𝑑𝑡</m:t>
                        </m:r>
                      </m:den>
                    </m:f>
                  </m:oMath>
                </a14:m>
                <a:r>
                  <a:rPr lang="en-US" sz="3600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i="1" dirty="0" smtClean="0">
                            <a:latin typeface="Cambria Math"/>
                            <a:ea typeface="Cambria Math"/>
                          </a:rPr>
                          <m:t>𝜕</m:t>
                        </m:r>
                        <m:r>
                          <a:rPr lang="en-US" sz="3600" b="1" i="0" dirty="0" smtClean="0">
                            <a:latin typeface="Cambria Math"/>
                            <a:ea typeface="Cambria Math"/>
                          </a:rPr>
                          <m:t>𝐮</m:t>
                        </m:r>
                      </m:num>
                      <m:den>
                        <m:r>
                          <a:rPr lang="en-US" sz="3600" i="1" dirty="0" smtClean="0">
                            <a:latin typeface="Cambria Math"/>
                            <a:ea typeface="Cambria Math"/>
                          </a:rPr>
                          <m:t>𝜕</m:t>
                        </m:r>
                        <m:r>
                          <a:rPr lang="en-US" sz="3600" b="0" i="1" dirty="0" smtClean="0">
                            <a:latin typeface="Cambria Math"/>
                            <a:ea typeface="Cambria Math"/>
                          </a:rPr>
                          <m:t>𝑡</m:t>
                        </m:r>
                      </m:den>
                    </m:f>
                  </m:oMath>
                </a14:m>
                <a:r>
                  <a:rPr lang="en-US" sz="3600" dirty="0" smtClean="0"/>
                  <a:t>+(</a:t>
                </a:r>
                <a:r>
                  <a:rPr lang="en-US" sz="3600" b="1" dirty="0" smtClean="0"/>
                  <a:t>u</a:t>
                </a:r>
                <a14:m>
                  <m:oMath xmlns:m="http://schemas.openxmlformats.org/officeDocument/2006/math">
                    <m:r>
                      <a:rPr lang="en-US" sz="3600" i="1" dirty="0" smtClean="0">
                        <a:latin typeface="Cambria Math"/>
                        <a:ea typeface="Cambria Math"/>
                      </a:rPr>
                      <m:t>𝛻</m:t>
                    </m:r>
                    <m:r>
                      <a:rPr lang="en-US" sz="3600" b="0" i="1" dirty="0" smtClean="0">
                        <a:latin typeface="Cambria Math"/>
                        <a:ea typeface="Cambria Math"/>
                      </a:rPr>
                      <m:t>)</m:t>
                    </m:r>
                    <m:r>
                      <a:rPr lang="en-US" sz="3600" b="1" i="0" dirty="0" smtClean="0">
                        <a:latin typeface="Cambria Math"/>
                        <a:ea typeface="Cambria Math"/>
                      </a:rPr>
                      <m:t>𝐮</m:t>
                    </m:r>
                  </m:oMath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1800" y="2276872"/>
                <a:ext cx="3312368" cy="906915"/>
              </a:xfrm>
              <a:prstGeom prst="rect">
                <a:avLst/>
              </a:prstGeom>
              <a:blipFill rotWithShape="1">
                <a:blip r:embed="rId3"/>
                <a:stretch>
                  <a:fillRect b="-1283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4293" y="4149080"/>
            <a:ext cx="3524250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10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0" y="3186113"/>
            <a:ext cx="8964488" cy="567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6134" y="1402003"/>
            <a:ext cx="4007034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3059832" y="4437112"/>
                <a:ext cx="223224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3600" b="0" i="0" smtClean="0">
                          <a:latin typeface="Cambria Math"/>
                        </a:rPr>
                        <m:t>P</m:t>
                      </m:r>
                      <m:r>
                        <a:rPr lang="en-US" sz="3600" b="0" i="0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3600" b="0" i="0" smtClean="0">
                          <a:latin typeface="Cambria Math"/>
                        </a:rPr>
                        <m:t>nkT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9832" y="4437112"/>
                <a:ext cx="2232248" cy="64633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6885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607</TotalTime>
  <Words>163</Words>
  <Application>Microsoft Office PowerPoint</Application>
  <PresentationFormat>Экран (4:3)</PresentationFormat>
  <Paragraphs>15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</dc:creator>
  <cp:lastModifiedBy>Александр</cp:lastModifiedBy>
  <cp:revision>35</cp:revision>
  <dcterms:created xsi:type="dcterms:W3CDTF">2019-09-13T06:40:42Z</dcterms:created>
  <dcterms:modified xsi:type="dcterms:W3CDTF">2020-09-17T13:13:18Z</dcterms:modified>
</cp:coreProperties>
</file>