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5" r:id="rId2"/>
    <p:sldId id="267" r:id="rId3"/>
    <p:sldId id="256" r:id="rId4"/>
    <p:sldId id="266" r:id="rId5"/>
    <p:sldId id="258" r:id="rId6"/>
    <p:sldId id="259" r:id="rId7"/>
    <p:sldId id="260" r:id="rId8"/>
    <p:sldId id="261" r:id="rId9"/>
    <p:sldId id="262" r:id="rId10"/>
    <p:sldId id="263" r:id="rId11"/>
    <p:sldId id="26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361" y="-55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5523F8-94D6-4E65-91BB-A70271FFF67E}" type="datetimeFigureOut">
              <a:rPr lang="ru-RU" smtClean="0"/>
              <a:t>03.09.2022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58257E-0499-42FF-A772-9C324DC506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81576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1FE16-1523-424B-BD12-9B539DAD1AB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201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2A0EC-CB3F-4031-B332-0FB7BF257D83}" type="datetimeFigureOut">
              <a:rPr lang="ru-RU" smtClean="0"/>
              <a:t>03.09.2022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8EC32-2B2B-42D6-AFA5-29C7410463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1612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2A0EC-CB3F-4031-B332-0FB7BF257D83}" type="datetimeFigureOut">
              <a:rPr lang="ru-RU" smtClean="0"/>
              <a:t>03.09.2022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8EC32-2B2B-42D6-AFA5-29C7410463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5229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2A0EC-CB3F-4031-B332-0FB7BF257D83}" type="datetimeFigureOut">
              <a:rPr lang="ru-RU" smtClean="0"/>
              <a:t>03.09.2022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8EC32-2B2B-42D6-AFA5-29C7410463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77497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2A0EC-CB3F-4031-B332-0FB7BF257D83}" type="datetimeFigureOut">
              <a:rPr lang="ru-RU" smtClean="0"/>
              <a:t>03.09.2022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8EC32-2B2B-42D6-AFA5-29C7410463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2556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2A0EC-CB3F-4031-B332-0FB7BF257D83}" type="datetimeFigureOut">
              <a:rPr lang="ru-RU" smtClean="0"/>
              <a:t>03.09.2022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8EC32-2B2B-42D6-AFA5-29C7410463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9275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2A0EC-CB3F-4031-B332-0FB7BF257D83}" type="datetimeFigureOut">
              <a:rPr lang="ru-RU" smtClean="0"/>
              <a:t>03.09.2022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8EC32-2B2B-42D6-AFA5-29C7410463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3100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2A0EC-CB3F-4031-B332-0FB7BF257D83}" type="datetimeFigureOut">
              <a:rPr lang="ru-RU" smtClean="0"/>
              <a:t>03.09.2022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8EC32-2B2B-42D6-AFA5-29C7410463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53573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2A0EC-CB3F-4031-B332-0FB7BF257D83}" type="datetimeFigureOut">
              <a:rPr lang="ru-RU" smtClean="0"/>
              <a:t>03.09.2022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8EC32-2B2B-42D6-AFA5-29C7410463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57836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2A0EC-CB3F-4031-B332-0FB7BF257D83}" type="datetimeFigureOut">
              <a:rPr lang="ru-RU" smtClean="0"/>
              <a:t>03.09.2022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8EC32-2B2B-42D6-AFA5-29C7410463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5744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2A0EC-CB3F-4031-B332-0FB7BF257D83}" type="datetimeFigureOut">
              <a:rPr lang="ru-RU" smtClean="0"/>
              <a:t>03.09.2022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8EC32-2B2B-42D6-AFA5-29C7410463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6597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2A0EC-CB3F-4031-B332-0FB7BF257D83}" type="datetimeFigureOut">
              <a:rPr lang="ru-RU" smtClean="0"/>
              <a:t>03.09.2022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8EC32-2B2B-42D6-AFA5-29C7410463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3632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C2A0EC-CB3F-4031-B332-0FB7BF257D83}" type="datetimeFigureOut">
              <a:rPr lang="ru-RU" smtClean="0"/>
              <a:t>03.09.2022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C8EC32-2B2B-42D6-AFA5-29C7410463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634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emf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9" Type="http://schemas.openxmlformats.org/officeDocument/2006/relationships/image" Target="../media/image23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47864" y="308002"/>
            <a:ext cx="4176464" cy="63408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Радиус Дебая</a:t>
            </a:r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35063"/>
            <a:ext cx="4432181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620" y="1149351"/>
            <a:ext cx="3863890" cy="21356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981" y="3501008"/>
            <a:ext cx="3540916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Прямоугольник 3"/>
              <p:cNvSpPr/>
              <p:nvPr/>
            </p:nvSpPr>
            <p:spPr>
              <a:xfrm>
                <a:off x="4355976" y="5695174"/>
                <a:ext cx="4248472" cy="9691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ru-RU" sz="280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/>
                          </a:rPr>
                          <m:t>𝑅</m:t>
                        </m:r>
                      </m:e>
                      <m:sub>
                        <m:r>
                          <a:rPr lang="en-US" sz="2800" b="0" i="1" smtClean="0">
                            <a:latin typeface="Cambria Math"/>
                          </a:rPr>
                          <m:t>𝑑</m:t>
                        </m:r>
                      </m:sub>
                    </m:sSub>
                    <m:r>
                      <a:rPr lang="en-US" sz="2800" b="0" i="1" smtClean="0">
                        <a:latin typeface="Cambria Math"/>
                      </a:rPr>
                      <m:t>=740</m:t>
                    </m:r>
                    <m:rad>
                      <m:radPr>
                        <m:degHide m:val="on"/>
                        <m:ctrlPr>
                          <a:rPr lang="en-US" sz="2800" b="0" i="1" smtClean="0">
                            <a:latin typeface="Cambria Math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sz="2800" b="0" i="1" smtClean="0">
                                <a:latin typeface="Cambria Math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8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𝑒</m:t>
                                </m:r>
                              </m:sub>
                            </m:sSub>
                            <m:r>
                              <a:rPr lang="en-US" sz="2800" b="0" i="1" smtClean="0">
                                <a:latin typeface="Cambria Math"/>
                              </a:rPr>
                              <m:t>[</m:t>
                            </m:r>
                            <m:r>
                              <a:rPr lang="en-US" sz="2800" b="0" i="1" smtClean="0">
                                <a:latin typeface="Cambria Math"/>
                              </a:rPr>
                              <m:t>𝑒𝑉</m:t>
                            </m:r>
                            <m:r>
                              <a:rPr lang="en-US" sz="2800" b="0" i="1" smtClean="0">
                                <a:latin typeface="Cambria Math"/>
                              </a:rPr>
                              <m:t>]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sz="2800" b="0" i="1" smtClean="0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𝑛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𝑒</m:t>
                                </m:r>
                              </m:sub>
                            </m:sSub>
                            <m:r>
                              <a:rPr lang="en-US" sz="2800" b="0" i="1" smtClean="0">
                                <a:latin typeface="Cambria Math"/>
                              </a:rPr>
                              <m:t>[</m:t>
                            </m:r>
                            <m:sSup>
                              <m:sSupPr>
                                <m:ctrlPr>
                                  <a:rPr lang="en-US" sz="2800" b="0" i="1" smtClean="0"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𝑐𝑚</m:t>
                                </m:r>
                              </m:e>
                              <m:sup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−3</m:t>
                                </m:r>
                              </m:sup>
                            </m:sSup>
                            <m:r>
                              <a:rPr lang="en-US" sz="2800" b="0" i="1" smtClean="0">
                                <a:latin typeface="Cambria Math"/>
                              </a:rPr>
                              <m:t>]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sz="2800" dirty="0" smtClean="0"/>
                  <a:t>   [cm]</a:t>
                </a:r>
                <a:endParaRPr lang="ru-RU" sz="2800" dirty="0"/>
              </a:p>
            </p:txBody>
          </p:sp>
        </mc:Choice>
        <mc:Fallback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5976" y="5695174"/>
                <a:ext cx="4248472" cy="96917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1115616" y="332655"/>
            <a:ext cx="1800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Лекция 1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094800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27784" y="404664"/>
            <a:ext cx="30362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Идеальная плазма</a:t>
            </a:r>
            <a:endParaRPr lang="ru-RU" sz="28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980728"/>
            <a:ext cx="7366064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573016"/>
            <a:ext cx="4496032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4370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408" y="418884"/>
            <a:ext cx="1095375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0355" y="154359"/>
            <a:ext cx="2900473" cy="1748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132856"/>
            <a:ext cx="2816784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684637"/>
            <a:ext cx="302895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0489" y="3552428"/>
            <a:ext cx="2847975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5085184"/>
            <a:ext cx="19812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Рамка 4"/>
          <p:cNvSpPr/>
          <p:nvPr/>
        </p:nvSpPr>
        <p:spPr>
          <a:xfrm>
            <a:off x="2699792" y="4869160"/>
            <a:ext cx="2520280" cy="1512168"/>
          </a:xfrm>
          <a:prstGeom prst="fram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292080" y="5229199"/>
            <a:ext cx="335373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Идеальная плазма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0448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908720"/>
            <a:ext cx="5297654" cy="629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988840"/>
            <a:ext cx="1039174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8189" y="1930148"/>
            <a:ext cx="1457163" cy="629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5185" y="2852936"/>
            <a:ext cx="2665764" cy="734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3036387"/>
            <a:ext cx="601216" cy="551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4653136"/>
            <a:ext cx="4841479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92242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2104" y="4725144"/>
            <a:ext cx="3174480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692696"/>
            <a:ext cx="2356625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060848"/>
            <a:ext cx="5677228" cy="738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1392" y="3140968"/>
            <a:ext cx="3829970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5780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5121" y="863983"/>
            <a:ext cx="2675961" cy="9057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Рамка 5"/>
          <p:cNvSpPr/>
          <p:nvPr/>
        </p:nvSpPr>
        <p:spPr>
          <a:xfrm>
            <a:off x="2474774" y="692696"/>
            <a:ext cx="3365357" cy="1248285"/>
          </a:xfrm>
          <a:prstGeom prst="fram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626" y="2750782"/>
            <a:ext cx="3896280" cy="1254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5415" y="4581128"/>
            <a:ext cx="4128459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87459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317" y="1052736"/>
            <a:ext cx="6296870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367" y="2204864"/>
            <a:ext cx="4362770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467" y="4365104"/>
            <a:ext cx="5468570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3248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3789040"/>
            <a:ext cx="2776890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764704"/>
            <a:ext cx="5449794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339752" y="3429000"/>
            <a:ext cx="3278880" cy="2039040"/>
          </a:xfrm>
          <a:prstGeom prst="rect">
            <a:avLst/>
          </a:prstGeom>
          <a:noFill/>
          <a:ln w="210000">
            <a:solidFill>
              <a:srgbClr val="ED1C2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ED1C2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1248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19410"/>
            <a:ext cx="5112568" cy="5738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4966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548680"/>
            <a:ext cx="4448175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985461"/>
            <a:ext cx="1647825" cy="96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620688"/>
            <a:ext cx="2181225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216" y="4797152"/>
            <a:ext cx="3102891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868144" y="5031530"/>
            <a:ext cx="10406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/>
              <a:t>T (</a:t>
            </a:r>
            <a:r>
              <a:rPr lang="en-US" sz="2800" dirty="0" err="1"/>
              <a:t>eV</a:t>
            </a:r>
            <a:r>
              <a:rPr lang="en-US" sz="2800" dirty="0"/>
              <a:t>)</a:t>
            </a:r>
            <a:endParaRPr lang="ru-RU" sz="2800" dirty="0"/>
          </a:p>
        </p:txBody>
      </p:sp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2790" y="4964200"/>
            <a:ext cx="118110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5958" y="5092322"/>
            <a:ext cx="923925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556872" y="2060848"/>
                <a:ext cx="198849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0" i="1" smtClean="0">
                          <a:latin typeface="Cambria Math"/>
                        </a:rPr>
                        <m:t>с=3∗</m:t>
                      </m:r>
                      <m:sSup>
                        <m:sSupPr>
                          <m:ctrlPr>
                            <a:rPr lang="ru-RU" sz="28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2800" b="0" i="1" smtClean="0">
                              <a:latin typeface="Cambria Math"/>
                            </a:rPr>
                            <m:t>10</m:t>
                          </m:r>
                        </m:e>
                        <m:sup>
                          <m:r>
                            <a:rPr lang="ru-RU" sz="2800" b="0" i="1" smtClean="0">
                              <a:latin typeface="Cambria Math"/>
                            </a:rPr>
                            <m:t>8</m:t>
                          </m:r>
                        </m:sup>
                      </m:sSup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56872" y="2060848"/>
                <a:ext cx="1988493" cy="52322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39552" y="3235129"/>
                <a:ext cx="262315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</a:rPr>
                        <m:t>𝑒</m:t>
                      </m:r>
                      <m:r>
                        <a:rPr lang="en-US" sz="2800" b="0" i="1" smtClean="0">
                          <a:latin typeface="Cambria Math"/>
                        </a:rPr>
                        <m:t>=1.6∗</m:t>
                      </m:r>
                      <m:sSup>
                        <m:sSupPr>
                          <m:ctrlPr>
                            <a:rPr lang="en-US" sz="28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800" b="0" i="1" smtClean="0">
                              <a:latin typeface="Cambria Math"/>
                            </a:rPr>
                            <m:t>10</m:t>
                          </m:r>
                        </m:e>
                        <m:sup>
                          <m:r>
                            <a:rPr lang="en-US" sz="2800" b="0" i="1" smtClean="0">
                              <a:latin typeface="Cambria Math"/>
                            </a:rPr>
                            <m:t>−19</m:t>
                          </m:r>
                        </m:sup>
                      </m:sSup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552" y="3235129"/>
                <a:ext cx="2623154" cy="523220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4087599" y="3140968"/>
            <a:ext cx="25256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/>
              <a:t>kT</a:t>
            </a:r>
            <a:r>
              <a:rPr lang="en-US" sz="2800" dirty="0" smtClean="0"/>
              <a:t>[grad]=</a:t>
            </a:r>
            <a:r>
              <a:rPr lang="en-US" sz="2800" dirty="0" err="1" smtClean="0"/>
              <a:t>eT</a:t>
            </a:r>
            <a:r>
              <a:rPr lang="en-US" sz="2800" dirty="0" smtClean="0"/>
              <a:t>[</a:t>
            </a:r>
            <a:r>
              <a:rPr lang="en-US" sz="2800" dirty="0" err="1" smtClean="0"/>
              <a:t>eV</a:t>
            </a:r>
            <a:r>
              <a:rPr lang="en-US" sz="2800" dirty="0" smtClean="0"/>
              <a:t>]</a:t>
            </a:r>
            <a:endParaRPr lang="ru-RU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2655046" y="4005064"/>
            <a:ext cx="31893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1</a:t>
            </a:r>
            <a:r>
              <a:rPr lang="en-US" sz="2800" dirty="0" smtClean="0"/>
              <a:t>[</a:t>
            </a:r>
            <a:r>
              <a:rPr lang="en-US" sz="2800" dirty="0" err="1" smtClean="0"/>
              <a:t>eV</a:t>
            </a:r>
            <a:r>
              <a:rPr lang="en-US" sz="2800" dirty="0" smtClean="0"/>
              <a:t>]  -  11600[grad]</a:t>
            </a:r>
            <a:endParaRPr lang="ru-RU" sz="2800" dirty="0"/>
          </a:p>
        </p:txBody>
      </p:sp>
      <p:sp>
        <p:nvSpPr>
          <p:cNvPr id="2" name="Рамка 1"/>
          <p:cNvSpPr/>
          <p:nvPr/>
        </p:nvSpPr>
        <p:spPr>
          <a:xfrm>
            <a:off x="545775" y="4579124"/>
            <a:ext cx="3710160" cy="1802203"/>
          </a:xfrm>
          <a:prstGeom prst="fram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5766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648574"/>
            <a:ext cx="1047750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6206" y="1628800"/>
            <a:ext cx="1504950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55576" y="3645024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1</a:t>
            </a:r>
            <a:endParaRPr lang="ru-RU" sz="2800" dirty="0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449655"/>
            <a:ext cx="1343025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902" y="3595256"/>
            <a:ext cx="1514475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3416317"/>
            <a:ext cx="2743200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22715" y="5012563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2</a:t>
            </a:r>
            <a:endParaRPr lang="ru-RU" sz="2800" dirty="0"/>
          </a:p>
        </p:txBody>
      </p:sp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7272" y="4869160"/>
            <a:ext cx="1495425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4275" y="5016202"/>
            <a:ext cx="169545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5012563"/>
            <a:ext cx="173355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170506" y="4293096"/>
            <a:ext cx="28929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Космическая плазма</a:t>
            </a:r>
            <a:endParaRPr lang="ru-RU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2805720" y="502941"/>
            <a:ext cx="151836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Plasma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Рамка 2"/>
          <p:cNvSpPr/>
          <p:nvPr/>
        </p:nvSpPr>
        <p:spPr>
          <a:xfrm>
            <a:off x="2634382" y="368906"/>
            <a:ext cx="3521794" cy="914400"/>
          </a:xfrm>
          <a:prstGeom prst="fram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Рамка 6"/>
          <p:cNvSpPr/>
          <p:nvPr/>
        </p:nvSpPr>
        <p:spPr>
          <a:xfrm>
            <a:off x="2838011" y="1412776"/>
            <a:ext cx="2886118" cy="1584176"/>
          </a:xfrm>
          <a:prstGeom prst="fram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9122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383</TotalTime>
  <Words>70</Words>
  <Application>Microsoft Office PowerPoint</Application>
  <PresentationFormat>Экран (4:3)</PresentationFormat>
  <Paragraphs>15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Радиус Дебая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Alexander</cp:lastModifiedBy>
  <cp:revision>32</cp:revision>
  <dcterms:created xsi:type="dcterms:W3CDTF">2019-09-13T15:19:45Z</dcterms:created>
  <dcterms:modified xsi:type="dcterms:W3CDTF">2022-09-03T07:19:17Z</dcterms:modified>
</cp:coreProperties>
</file>