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4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5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52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5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1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23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4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7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4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5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7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8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7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0AEB-CCBF-4405-A081-F59D7F6287A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55BBA-E955-4EB1-9943-5177FC17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3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71A4E-9F5A-4E4A-872B-0D4166A05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046" y="1122363"/>
            <a:ext cx="9385954" cy="23876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Болометры: основные сведения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1DE8C6-5905-4360-931A-35B3E8E0D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790" y="5232481"/>
            <a:ext cx="4571999" cy="1006311"/>
          </a:xfrm>
        </p:spPr>
        <p:txBody>
          <a:bodyPr/>
          <a:lstStyle/>
          <a:p>
            <a:pPr algn="r"/>
            <a:r>
              <a:rPr lang="ru-RU" dirty="0"/>
              <a:t>Левочкина А. Ю. </a:t>
            </a:r>
          </a:p>
          <a:p>
            <a:pPr algn="r"/>
            <a:r>
              <a:rPr lang="ru-RU" dirty="0"/>
              <a:t>211 м группа</a:t>
            </a:r>
          </a:p>
        </p:txBody>
      </p:sp>
    </p:spTree>
    <p:extLst>
      <p:ext uri="{BB962C8B-B14F-4D97-AF65-F5344CB8AC3E}">
        <p14:creationId xmlns:p14="http://schemas.microsoft.com/office/powerpoint/2010/main" val="375427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5684E-1EB5-4575-B471-B1962BBB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92747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болометров сегодня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6FF87-2FD3-4AF7-B452-1D761CBC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35" y="1580184"/>
            <a:ext cx="10632666" cy="25841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 Болометры используются в:</a:t>
            </a:r>
          </a:p>
          <a:p>
            <a:r>
              <a:rPr lang="ru-RU" dirty="0"/>
              <a:t>приборах медицинской диагностики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приборах неразрушающего контроля качества материалов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приборах систем безопасности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АСТРОНОМИИ (для регистрации излучения в субмиллиметровом диапазоне длин волн)</a:t>
            </a:r>
          </a:p>
        </p:txBody>
      </p:sp>
    </p:spTree>
    <p:extLst>
      <p:ext uri="{BB962C8B-B14F-4D97-AF65-F5344CB8AC3E}">
        <p14:creationId xmlns:p14="http://schemas.microsoft.com/office/powerpoint/2010/main" val="370498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5E8A9-8B0A-441C-A648-796D836E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9470"/>
            <a:ext cx="9905998" cy="115372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Болометры для изучения реликтового излучения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3FD36-FDAF-4E0A-ACBA-DB420BD0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28" y="1385741"/>
            <a:ext cx="5024484" cy="2422688"/>
          </a:xfrm>
        </p:spPr>
        <p:txBody>
          <a:bodyPr>
            <a:noAutofit/>
          </a:bodyPr>
          <a:lstStyle/>
          <a:p>
            <a:r>
              <a:rPr lang="ru-RU" sz="1400" dirty="0"/>
              <a:t>Одной из важнейших задач современной радиоастрономии является исследование </a:t>
            </a:r>
            <a:r>
              <a:rPr lang="ru-RU" sz="1400" u="sng" dirty="0"/>
              <a:t>реликтового излучения</a:t>
            </a:r>
            <a:r>
              <a:rPr lang="ru-RU" sz="1400" dirty="0"/>
              <a:t>. Реликтовое излучение (лат. </a:t>
            </a:r>
            <a:r>
              <a:rPr lang="ru-RU" sz="1400" dirty="0" err="1"/>
              <a:t>relictum</a:t>
            </a:r>
            <a:r>
              <a:rPr lang="ru-RU" sz="1400" dirty="0"/>
              <a:t> — остаток), космическое сверхвысокочастотное фоновое излучение — равномерно заполняющее Вселенную тепловое излучение, возникшее в эпоху первичной рекомбинации водорода. Обладает высокой степенью изотропности и спектром, свойственным для абсолютно чёрного тела с температурой примерно 2.7K. Экспериментально его существование было подтверждено в 1965 году. Наряду с космологическим красным смещением, реликтовое излучение рассматривается как одно из главных подтверждений теории Большого взрыва. Спектр наполняющего Вселенную реликтового излучения соответствует спектру излучения абсолютно чёрного тела с температурой 2.725 кельвина. Его максимум приходится на частоту 160.4 ГГц (микроволновое излучение), что соответствует длине волны 1.9 мм. Оно изотропно с точностью до 0.01 % — среднеквадратичное отклонение температуры составляет приблизительно </a:t>
            </a:r>
            <a:r>
              <a:rPr lang="ru-RU" sz="1600" dirty="0"/>
              <a:t>18 </a:t>
            </a:r>
            <a:r>
              <a:rPr lang="ru-RU" sz="1600" dirty="0" err="1"/>
              <a:t>мкК</a:t>
            </a:r>
            <a:r>
              <a:rPr lang="ru-RU" sz="16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ABBAC6-9040-4A89-A961-F85A973ED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5" y="1478946"/>
            <a:ext cx="6403943" cy="52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8CEF2-CDEC-446E-80DA-39EBA48A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795503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F565D-2273-4840-8A11-499A1D6A1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294233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были представлены основные виды болометров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Перечислены характеристики болометров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Указана область использования данных детекторов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04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7C2D3-F807-4B37-AA60-C50595AF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591" y="2664134"/>
            <a:ext cx="5400789" cy="1238562"/>
          </a:xfrm>
        </p:spPr>
        <p:txBody>
          <a:bodyPr/>
          <a:lstStyle/>
          <a:p>
            <a:r>
              <a:rPr lang="ru-RU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98669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DB8621-85C4-4A32-9492-B4C3915C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3870"/>
            <a:ext cx="9905999" cy="2049135"/>
          </a:xfrm>
        </p:spPr>
        <p:txBody>
          <a:bodyPr>
            <a:normAutofit/>
          </a:bodyPr>
          <a:lstStyle/>
          <a:p>
            <a:r>
              <a:rPr lang="ru-RU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Болометр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(др.-греч. βολή — луч и μέτρον — мера) — тепловой приёмник излучения, чаще всего оптического (а именно — ИК-диапазона).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BB69E2-959E-4C63-B497-7F886AB7C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16" y="2011422"/>
            <a:ext cx="4015814" cy="29917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8445BD-74B0-4B6F-AA20-024C940F9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6"/>
          <a:stretch/>
        </p:blipFill>
        <p:spPr>
          <a:xfrm>
            <a:off x="7562040" y="2055047"/>
            <a:ext cx="2581988" cy="2991781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AF89292-2059-430E-898B-D0B0F1AAF078}"/>
              </a:ext>
            </a:extLst>
          </p:cNvPr>
          <p:cNvSpPr txBox="1">
            <a:spLocks/>
          </p:cNvSpPr>
          <p:nvPr/>
        </p:nvSpPr>
        <p:spPr>
          <a:xfrm>
            <a:off x="1498862" y="5608949"/>
            <a:ext cx="9674256" cy="104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внешний вид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внутреннее устройство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болометра (на слайде представлен болометр полупроводникового типа)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5357FDB-6576-4972-B5AE-4575D56C61AD}"/>
              </a:ext>
            </a:extLst>
          </p:cNvPr>
          <p:cNvSpPr txBox="1">
            <a:spLocks/>
          </p:cNvSpPr>
          <p:nvPr/>
        </p:nvSpPr>
        <p:spPr>
          <a:xfrm>
            <a:off x="3431756" y="5063766"/>
            <a:ext cx="569533" cy="54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230CC5D-DEE8-4128-9A0E-9C74A00FDF90}"/>
              </a:ext>
            </a:extLst>
          </p:cNvPr>
          <p:cNvSpPr txBox="1">
            <a:spLocks/>
          </p:cNvSpPr>
          <p:nvPr/>
        </p:nvSpPr>
        <p:spPr>
          <a:xfrm>
            <a:off x="8561505" y="4961638"/>
            <a:ext cx="569533" cy="54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151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2FBEE-9A98-46AA-9C84-B3CC5459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03184"/>
            <a:ext cx="9905998" cy="96361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болометра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31588-7A54-4EF2-A24C-88146E64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58" y="868836"/>
            <a:ext cx="8917758" cy="54848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Термочувствительный элемент, содержащийся в болометре,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нагревается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воздействием поглощаемого потока электромагнитной энергии, за счет чего изменяется его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сопротивление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типа термочувствительного элемента различают металлические, а также полупроводниковые болометры. В связи с чем была разработана особая система обозначений. Пример:</a:t>
            </a:r>
          </a:p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БП-2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буква Б – Болометр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буква – характеризует материалы, применяемые для изготовления спая (М- металлический термоэлемент, П- полупроводниковый термоэлемент)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буква – характеризует материал подложки (в данном примере она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остутствует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 – размер чувствительного слоя в квадратных мм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7B48CAE-783E-4C2B-B329-166B419FD6A4}"/>
              </a:ext>
            </a:extLst>
          </p:cNvPr>
          <p:cNvSpPr txBox="1">
            <a:spLocks/>
          </p:cNvSpPr>
          <p:nvPr/>
        </p:nvSpPr>
        <p:spPr>
          <a:xfrm>
            <a:off x="1141411" y="2838253"/>
            <a:ext cx="9905999" cy="196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AE792-DA2B-4369-8331-933BD4422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69" y="3005134"/>
            <a:ext cx="1818350" cy="1212233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1EA0445-B573-4BAF-ABA7-2B0C2F6B2E9C}"/>
              </a:ext>
            </a:extLst>
          </p:cNvPr>
          <p:cNvSpPr txBox="1">
            <a:spLocks/>
          </p:cNvSpPr>
          <p:nvPr/>
        </p:nvSpPr>
        <p:spPr>
          <a:xfrm>
            <a:off x="10359450" y="4331273"/>
            <a:ext cx="1375917" cy="544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Рисунок2- Внешний вид БП-2</a:t>
            </a:r>
          </a:p>
        </p:txBody>
      </p:sp>
    </p:spTree>
    <p:extLst>
      <p:ext uri="{BB962C8B-B14F-4D97-AF65-F5344CB8AC3E}">
        <p14:creationId xmlns:p14="http://schemas.microsoft.com/office/powerpoint/2010/main" val="321884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7F3FE-1999-48A6-A5C6-F6B2B4CB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4885"/>
            <a:ext cx="3873647" cy="10123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болометры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D0E77-8E5D-4566-8974-771D64F5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8711"/>
            <a:ext cx="4373268" cy="128990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болометров: платина, никель, золото.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5DD551-CFE5-410C-B595-A407EC82D97C}"/>
              </a:ext>
            </a:extLst>
          </p:cNvPr>
          <p:cNvSpPr txBox="1">
            <a:spLocks/>
          </p:cNvSpPr>
          <p:nvPr/>
        </p:nvSpPr>
        <p:spPr>
          <a:xfrm>
            <a:off x="6212264" y="155818"/>
            <a:ext cx="5495827" cy="101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Полупроводниковые болометры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5171A76-8377-4A0B-98D8-DEA781E51043}"/>
              </a:ext>
            </a:extLst>
          </p:cNvPr>
          <p:cNvSpPr txBox="1">
            <a:spLocks/>
          </p:cNvSpPr>
          <p:nvPr/>
        </p:nvSpPr>
        <p:spPr>
          <a:xfrm>
            <a:off x="6789640" y="1594700"/>
            <a:ext cx="4373268" cy="159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болометров: германий, сурьма, окислы марганца, никеля, кобальта.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13A859E-6E60-4103-B159-A9C0378D411E}"/>
              </a:ext>
            </a:extLst>
          </p:cNvPr>
          <p:cNvSpPr txBox="1">
            <a:spLocks/>
          </p:cNvSpPr>
          <p:nvPr/>
        </p:nvSpPr>
        <p:spPr>
          <a:xfrm>
            <a:off x="1359033" y="996885"/>
            <a:ext cx="4373268" cy="40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(использовались первыми на практике)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E7FAFA-F676-4C8F-827C-9A9CABB94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38213" r="61821" b="29210"/>
          <a:stretch/>
        </p:blipFill>
        <p:spPr>
          <a:xfrm>
            <a:off x="1141412" y="3104559"/>
            <a:ext cx="3209062" cy="22702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60C6AD-629E-44BA-A709-8A72377B2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7" t="34913" r="15017" b="30173"/>
          <a:stretch/>
        </p:blipFill>
        <p:spPr>
          <a:xfrm>
            <a:off x="8118047" y="3066865"/>
            <a:ext cx="2714920" cy="235354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CE9E686-BBED-447F-A9A2-C88919FF947C}"/>
              </a:ext>
            </a:extLst>
          </p:cNvPr>
          <p:cNvSpPr txBox="1">
            <a:spLocks/>
          </p:cNvSpPr>
          <p:nvPr/>
        </p:nvSpPr>
        <p:spPr>
          <a:xfrm>
            <a:off x="1141412" y="5660796"/>
            <a:ext cx="4373268" cy="40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3.1 -Зависимость сопротивления металлов от температуры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71AA9E6-9FED-4BE4-A8B4-2C27BBC219BF}"/>
              </a:ext>
            </a:extLst>
          </p:cNvPr>
          <p:cNvSpPr txBox="1">
            <a:spLocks/>
          </p:cNvSpPr>
          <p:nvPr/>
        </p:nvSpPr>
        <p:spPr>
          <a:xfrm>
            <a:off x="6714227" y="5660795"/>
            <a:ext cx="4448681" cy="40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3.2-Зависимость уд. сопротивления полупроводников от температуры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3504F76B-7799-465A-BD74-F51B04A957C0}"/>
              </a:ext>
            </a:extLst>
          </p:cNvPr>
          <p:cNvSpPr/>
          <p:nvPr/>
        </p:nvSpPr>
        <p:spPr>
          <a:xfrm>
            <a:off x="4983254" y="4348897"/>
            <a:ext cx="2225491" cy="84841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2A689A3-8876-4DB1-81AF-3EA99B9FF9C4}"/>
              </a:ext>
            </a:extLst>
          </p:cNvPr>
          <p:cNvSpPr txBox="1">
            <a:spLocks/>
          </p:cNvSpPr>
          <p:nvPr/>
        </p:nvSpPr>
        <p:spPr>
          <a:xfrm>
            <a:off x="4609707" y="3159549"/>
            <a:ext cx="3702392" cy="848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болометров к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(заметная большая температурная зависимость сопротивления)</a:t>
            </a:r>
          </a:p>
        </p:txBody>
      </p:sp>
    </p:spTree>
    <p:extLst>
      <p:ext uri="{BB962C8B-B14F-4D97-AF65-F5344CB8AC3E}">
        <p14:creationId xmlns:p14="http://schemas.microsoft.com/office/powerpoint/2010/main" val="331583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BACCD-6170-4945-B003-36781D7D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116773"/>
            <a:ext cx="9905998" cy="147857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Полупроводниковый болометр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D4F7C-4865-4B80-A44D-F382B39C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76579"/>
            <a:ext cx="8003356" cy="33569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Справка: термистор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Термистор представляет собой резистивный термометр или резистор, сопротивление которого зависит от температуры. Он изготовлен из оксидов металлов, спрессован в шарики, диски или цилиндрическую форму, а затем герметизирован непроницаемым материалом, таким как эпоксидная смола или стекло.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два типа термисторов: отрицательный температурный коэффициент (NTC) и положительный температурный коэффициент (PTC). С термистором NTC, когда температура увеличивается, сопротивление уменьшается.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47D962-7D71-4584-80EF-B336F49D7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2" t="59244" r="73247" b="7629"/>
          <a:stretch/>
        </p:blipFill>
        <p:spPr>
          <a:xfrm>
            <a:off x="9563073" y="2663072"/>
            <a:ext cx="2120262" cy="2271860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3CB7B2A-E1C1-4FFE-890F-7DFEF08B8D01}"/>
              </a:ext>
            </a:extLst>
          </p:cNvPr>
          <p:cNvSpPr txBox="1">
            <a:spLocks/>
          </p:cNvSpPr>
          <p:nvPr/>
        </p:nvSpPr>
        <p:spPr>
          <a:xfrm>
            <a:off x="362130" y="876693"/>
            <a:ext cx="11707322" cy="1338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двух пленочных (10мкм)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термистров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активного (который  подвергается облучению) и компенсационного (который экранирован от внешнего излучения и предназначен для компенсации изменений температуры окружающей среды)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1E524C3-048A-4495-882A-A34B7E8198A0}"/>
              </a:ext>
            </a:extLst>
          </p:cNvPr>
          <p:cNvSpPr txBox="1">
            <a:spLocks/>
          </p:cNvSpPr>
          <p:nvPr/>
        </p:nvSpPr>
        <p:spPr>
          <a:xfrm>
            <a:off x="9935245" y="5110488"/>
            <a:ext cx="1375917" cy="544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термистр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схеме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3B399FB-8DDE-45B9-91C6-9AC4074557BC}"/>
              </a:ext>
            </a:extLst>
          </p:cNvPr>
          <p:cNvSpPr txBox="1">
            <a:spLocks/>
          </p:cNvSpPr>
          <p:nvPr/>
        </p:nvSpPr>
        <p:spPr>
          <a:xfrm>
            <a:off x="362130" y="5533535"/>
            <a:ext cx="11707322" cy="1338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полупроводниковых болометров: прим. – системы ориентаций, для дистанционного измерения температуры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78181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54A83-B162-42CD-859F-6E53BFC5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Болометр на основе кинетической индуктивности (KID)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C3494-EF48-4E35-B1F5-5FB1195B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Кинетическая индуктивность — это индуктивность материала, вызванная инерцией его носители заряда.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Кинетическая индуктивность зависит от температуры, и она может быть использована для измерения температурных эффектов в тонких сверхпроводящих пленках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КИД - это сверхпроводниковый детектор на принципах разрыва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куперовских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пар, за счет поглощения излучения и 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квазичастичных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возбуждений в проводящий материал.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D1652-D23C-4FDE-BFA2-F231CDD41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5" t="43120" r="22062" b="34433"/>
          <a:stretch/>
        </p:blipFill>
        <p:spPr>
          <a:xfrm>
            <a:off x="2917578" y="5020284"/>
            <a:ext cx="6353666" cy="1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D163E-46D3-4291-86D1-EE4C7762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45" y="0"/>
            <a:ext cx="9905998" cy="10667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Болометр на краю сверхпроводящего перехода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2A26E-F77F-4E77-B14E-BC296937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85916"/>
            <a:ext cx="9905999" cy="10667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</a:t>
            </a:r>
            <a:r>
              <a:rPr lang="ru-RU" dirty="0"/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резком изменении сопротивления при переходе пленки из сверхпроводящего состояния в нормальное.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AEECC67-C57A-4A0F-8BB4-E40B4CDC953F}"/>
              </a:ext>
            </a:extLst>
          </p:cNvPr>
          <p:cNvSpPr txBox="1">
            <a:spLocks/>
          </p:cNvSpPr>
          <p:nvPr/>
        </p:nvSpPr>
        <p:spPr>
          <a:xfrm>
            <a:off x="1359032" y="996886"/>
            <a:ext cx="9283829" cy="304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является одним из самых чувствительных сегодня)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6163A-577D-4538-9777-275CD9527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8" t="30091" r="18891" b="25224"/>
          <a:stretch/>
        </p:blipFill>
        <p:spPr>
          <a:xfrm>
            <a:off x="2139884" y="2552715"/>
            <a:ext cx="6890994" cy="306449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97AB1B50-D5AD-4F9B-844D-A12F8FC925EE}"/>
              </a:ext>
            </a:extLst>
          </p:cNvPr>
          <p:cNvSpPr txBox="1">
            <a:spLocks/>
          </p:cNvSpPr>
          <p:nvPr/>
        </p:nvSpPr>
        <p:spPr>
          <a:xfrm>
            <a:off x="1143000" y="5799465"/>
            <a:ext cx="9905999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6 - Изменение электронной температуры БКП под действием излучения приводит к увеличению сопротивления пленки вблизи критической температуры Тс. Ток через болометр, работающий в режиме задания напряжения, считывается посредством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СКВИДа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FAD0A-8CC3-401E-9E1C-D92FB04B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880344"/>
          </a:xfrm>
        </p:spPr>
        <p:txBody>
          <a:bodyPr/>
          <a:lstStyle/>
          <a:p>
            <a:pPr algn="ctr"/>
            <a:r>
              <a:rPr lang="ru-RU" dirty="0"/>
              <a:t>Болометр на горячих электронах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FE1930-36C9-415D-AB55-1FE484364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98" t="25649" r="25446" b="23246"/>
          <a:stretch/>
        </p:blipFill>
        <p:spPr>
          <a:xfrm>
            <a:off x="2964713" y="1008667"/>
            <a:ext cx="5623105" cy="31847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BE30F4C8-B7AC-4554-B764-A8C6E0A5C3B3}"/>
              </a:ext>
            </a:extLst>
          </p:cNvPr>
          <p:cNvSpPr txBox="1">
            <a:spLocks/>
          </p:cNvSpPr>
          <p:nvPr/>
        </p:nvSpPr>
        <p:spPr>
          <a:xfrm>
            <a:off x="1274976" y="5020968"/>
            <a:ext cx="9905999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7 -  Схема формирования «горячей области» в ультратонкой узкой сверхпроводящей пленке при температуре существенно ниже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Стрелками показано направление течения сверхтока.</a:t>
            </a:r>
          </a:p>
        </p:txBody>
      </p:sp>
    </p:spTree>
    <p:extLst>
      <p:ext uri="{BB962C8B-B14F-4D97-AF65-F5344CB8AC3E}">
        <p14:creationId xmlns:p14="http://schemas.microsoft.com/office/powerpoint/2010/main" val="68570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9071B-C2C2-4F92-A04E-E32E1C0C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07345"/>
            <a:ext cx="9905998" cy="106888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болометров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AD4D2-4CB8-4856-B5BE-E6BC1150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4" y="1388097"/>
            <a:ext cx="10652288" cy="408180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активного термистора при номинальной температуре – определяет требования к системе считывания;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 – ваттная (ампер - ваттная) чувствительность - количественная характеристика болометра;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эквивалентная шуму (МЭШ) – определяет порог чувствительности болометра;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времени – определяет возможность измерения модулированных и быстро изменяющихся сигналов.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значения (например БМ-5):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сопростивление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термистора -1МОм, постоянная времени – 4мс, вольт-ваттная чувствительность – 75 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</a:p>
        </p:txBody>
      </p:sp>
    </p:spTree>
    <p:extLst>
      <p:ext uri="{BB962C8B-B14F-4D97-AF65-F5344CB8AC3E}">
        <p14:creationId xmlns:p14="http://schemas.microsoft.com/office/powerpoint/2010/main" val="928496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221</TotalTime>
  <Words>784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Tw Cen MT</vt:lpstr>
      <vt:lpstr>Wingdings</vt:lpstr>
      <vt:lpstr>Контур</vt:lpstr>
      <vt:lpstr>Болометры: основные сведения</vt:lpstr>
      <vt:lpstr>Презентация PowerPoint</vt:lpstr>
      <vt:lpstr>Принцип действия болометра</vt:lpstr>
      <vt:lpstr>Металлические болометры</vt:lpstr>
      <vt:lpstr>Полупроводниковый болометр</vt:lpstr>
      <vt:lpstr>Болометр на основе кинетической индуктивности (KID) </vt:lpstr>
      <vt:lpstr>Болометр на краю сверхпроводящего перехода</vt:lpstr>
      <vt:lpstr>Болометр на горячих электронах</vt:lpstr>
      <vt:lpstr>Основные параметры болометров</vt:lpstr>
      <vt:lpstr>Использование болометров сегодня</vt:lpstr>
      <vt:lpstr>Болометры для изучения реликтового излучения</vt:lpstr>
      <vt:lpstr>Заключение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Болометры</dc:title>
  <dc:creator>anna levochkina</dc:creator>
  <cp:lastModifiedBy>anna levochkina</cp:lastModifiedBy>
  <cp:revision>25</cp:revision>
  <dcterms:created xsi:type="dcterms:W3CDTF">2020-03-24T11:17:10Z</dcterms:created>
  <dcterms:modified xsi:type="dcterms:W3CDTF">2020-03-24T16:23:37Z</dcterms:modified>
</cp:coreProperties>
</file>