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media/image6.png" ContentType="image/png"/>
  <Override PartName="/ppt/media/image5.png" ContentType="image/png"/>
  <Override PartName="/ppt/media/image4.png" ContentType="image/png"/>
  <Override PartName="/ppt/media/image3.png" ContentType="image/png"/>
  <Override PartName="/ppt/media/image1.png" ContentType="image/png"/>
  <Override PartName="/ppt/media/image2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30.png" ContentType="image/png"/>
  <Override PartName="/ppt/media/image2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20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5.png" ContentType="image/png"/>
  <Override PartName="/ppt/media/image16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19983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107982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99760" y="4058640"/>
            <a:ext cx="107982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99760" y="405864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132960" y="405864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250880" y="176868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7902000" y="176868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99760" y="405864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250880" y="405864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7902000" y="405864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99760" y="1768680"/>
            <a:ext cx="107982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107982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99760" y="301320"/>
            <a:ext cx="107982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99760" y="405864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99760" y="1768680"/>
            <a:ext cx="107982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132960" y="405864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99760" y="4058640"/>
            <a:ext cx="107982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107982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99760" y="4058640"/>
            <a:ext cx="107982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99760" y="405864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132960" y="405864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250880" y="176868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7902000" y="176868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99760" y="405864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250880" y="405864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7902000" y="405864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99760" y="1768680"/>
            <a:ext cx="107982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107982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107982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99760" y="301320"/>
            <a:ext cx="107982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99760" y="405864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132960" y="405864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99760" y="4058640"/>
            <a:ext cx="107982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107982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99760" y="4058640"/>
            <a:ext cx="107982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99760" y="405864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132960" y="405864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250880" y="176868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7902000" y="176868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99760" y="405864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250880" y="405864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7902000" y="4058640"/>
            <a:ext cx="34768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99760" y="301320"/>
            <a:ext cx="107982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99760" y="405864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132960" y="405864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132960" y="1768680"/>
            <a:ext cx="52693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99760" y="4058640"/>
            <a:ext cx="107982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7840" cy="1261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5284440" cy="257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</a:t>
            </a:r>
            <a:r>
              <a:rPr b="0" lang="ru-RU" sz="4400" spc="-1" strike="noStrike">
                <a:latin typeface="Arial"/>
              </a:rPr>
              <a:t>заглавия </a:t>
            </a:r>
            <a:r>
              <a:rPr b="0" lang="ru-RU" sz="4400" spc="-1" strike="noStrike">
                <a:latin typeface="Arial"/>
              </a:rPr>
              <a:t>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107982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99760" y="301320"/>
            <a:ext cx="107982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99760" y="1768680"/>
            <a:ext cx="107982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552960" y="5216400"/>
            <a:ext cx="10789200" cy="159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dbf5f9"/>
                </a:solidFill>
                <a:latin typeface="Source Sans Pro"/>
                <a:ea typeface="DejaVu Sans"/>
              </a:rPr>
              <a:t>Разновидности законцовок крыла и их роль в современной гражданской авиации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115" name="Рисунок 123" descr=""/>
          <p:cNvPicPr/>
          <p:nvPr/>
        </p:nvPicPr>
        <p:blipFill>
          <a:blip r:embed="rId1"/>
          <a:stretch/>
        </p:blipFill>
        <p:spPr>
          <a:xfrm>
            <a:off x="2898360" y="0"/>
            <a:ext cx="6201360" cy="4996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11998080" cy="6890040"/>
          </a:xfrm>
          <a:prstGeom prst="rect">
            <a:avLst/>
          </a:prstGeom>
          <a:ln>
            <a:noFill/>
          </a:ln>
        </p:spPr>
      </p:pic>
      <p:sp>
        <p:nvSpPr>
          <p:cNvPr id="166" name="CustomShape 1"/>
          <p:cNvSpPr/>
          <p:nvPr/>
        </p:nvSpPr>
        <p:spPr>
          <a:xfrm>
            <a:off x="90360" y="5112000"/>
            <a:ext cx="9629640" cy="2088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CustomShape 2"/>
          <p:cNvSpPr/>
          <p:nvPr/>
        </p:nvSpPr>
        <p:spPr>
          <a:xfrm>
            <a:off x="216000" y="4424760"/>
            <a:ext cx="10617840" cy="263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ru-RU" sz="6900" spc="-1" strike="noStrike">
                <a:solidFill>
                  <a:srgbClr val="ffffff"/>
                </a:solidFill>
                <a:latin typeface="Arial"/>
                <a:ea typeface="DejaVu Sans"/>
              </a:rPr>
              <a:t>Спасибо за внимание!</a:t>
            </a:r>
            <a:endParaRPr b="0" lang="ru-RU" sz="6900" spc="-1" strike="noStrike"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Рисунок 11" descr=""/>
          <p:cNvPicPr/>
          <p:nvPr/>
        </p:nvPicPr>
        <p:blipFill>
          <a:blip r:embed="rId1"/>
          <a:stretch/>
        </p:blipFill>
        <p:spPr>
          <a:xfrm>
            <a:off x="691560" y="524880"/>
            <a:ext cx="4691880" cy="3250800"/>
          </a:xfrm>
          <a:prstGeom prst="rect">
            <a:avLst/>
          </a:prstGeom>
          <a:ln>
            <a:noFill/>
          </a:ln>
        </p:spPr>
      </p:pic>
      <p:sp>
        <p:nvSpPr>
          <p:cNvPr id="117" name="CustomShape 1"/>
          <p:cNvSpPr/>
          <p:nvPr/>
        </p:nvSpPr>
        <p:spPr>
          <a:xfrm>
            <a:off x="1504440" y="168480"/>
            <a:ext cx="2961000" cy="3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Boeing 737 Original (1967)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7560000" y="182160"/>
            <a:ext cx="3435480" cy="3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Boeing 737 Classic (1984)​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9" name="Рисунок 18" descr=""/>
          <p:cNvPicPr/>
          <p:nvPr/>
        </p:nvPicPr>
        <p:blipFill>
          <a:blip r:embed="rId2"/>
          <a:stretch/>
        </p:blipFill>
        <p:spPr>
          <a:xfrm>
            <a:off x="7418160" y="533160"/>
            <a:ext cx="4860360" cy="3240720"/>
          </a:xfrm>
          <a:prstGeom prst="rect">
            <a:avLst/>
          </a:prstGeom>
          <a:ln>
            <a:noFill/>
          </a:ln>
        </p:spPr>
      </p:pic>
      <p:pic>
        <p:nvPicPr>
          <p:cNvPr id="120" name="Рисунок 15" descr=""/>
          <p:cNvPicPr/>
          <p:nvPr/>
        </p:nvPicPr>
        <p:blipFill>
          <a:blip r:embed="rId3"/>
          <a:stretch/>
        </p:blipFill>
        <p:spPr>
          <a:xfrm>
            <a:off x="6321240" y="1883880"/>
            <a:ext cx="3706560" cy="2779920"/>
          </a:xfrm>
          <a:prstGeom prst="rect">
            <a:avLst/>
          </a:prstGeom>
          <a:ln>
            <a:noFill/>
          </a:ln>
        </p:spPr>
      </p:pic>
      <p:sp>
        <p:nvSpPr>
          <p:cNvPr id="121" name="CustomShape 3"/>
          <p:cNvSpPr/>
          <p:nvPr/>
        </p:nvSpPr>
        <p:spPr>
          <a:xfrm>
            <a:off x="5994720" y="4054680"/>
            <a:ext cx="4148640" cy="59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2" name="Рисунок 23" descr=""/>
          <p:cNvPicPr/>
          <p:nvPr/>
        </p:nvPicPr>
        <p:blipFill>
          <a:blip r:embed="rId4"/>
          <a:stretch/>
        </p:blipFill>
        <p:spPr>
          <a:xfrm>
            <a:off x="1083960" y="4097880"/>
            <a:ext cx="3481920" cy="2315880"/>
          </a:xfrm>
          <a:prstGeom prst="rect">
            <a:avLst/>
          </a:prstGeom>
          <a:ln>
            <a:noFill/>
          </a:ln>
        </p:spPr>
      </p:pic>
      <p:pic>
        <p:nvPicPr>
          <p:cNvPr id="123" name="Рисунок 28" descr=""/>
          <p:cNvPicPr/>
          <p:nvPr/>
        </p:nvPicPr>
        <p:blipFill>
          <a:blip r:embed="rId5"/>
          <a:stretch/>
        </p:blipFill>
        <p:spPr>
          <a:xfrm>
            <a:off x="2877840" y="5657760"/>
            <a:ext cx="2741760" cy="2056680"/>
          </a:xfrm>
          <a:prstGeom prst="rect">
            <a:avLst/>
          </a:prstGeom>
          <a:ln>
            <a:noFill/>
          </a:ln>
        </p:spPr>
      </p:pic>
      <p:pic>
        <p:nvPicPr>
          <p:cNvPr id="124" name="Рисунок 26" descr=""/>
          <p:cNvPicPr/>
          <p:nvPr/>
        </p:nvPicPr>
        <p:blipFill>
          <a:blip r:embed="rId6"/>
          <a:stretch/>
        </p:blipFill>
        <p:spPr>
          <a:xfrm>
            <a:off x="126360" y="5929200"/>
            <a:ext cx="2741760" cy="1852920"/>
          </a:xfrm>
          <a:prstGeom prst="rect">
            <a:avLst/>
          </a:prstGeom>
          <a:ln>
            <a:noFill/>
          </a:ln>
        </p:spPr>
      </p:pic>
      <p:sp>
        <p:nvSpPr>
          <p:cNvPr id="125" name="CustomShape 4"/>
          <p:cNvSpPr/>
          <p:nvPr/>
        </p:nvSpPr>
        <p:spPr>
          <a:xfrm>
            <a:off x="978840" y="3769560"/>
            <a:ext cx="4004280" cy="3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Boeing 737 New Generation (1996)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26" name="Рисунок 31" descr=""/>
          <p:cNvPicPr/>
          <p:nvPr/>
        </p:nvPicPr>
        <p:blipFill>
          <a:blip r:embed="rId7"/>
          <a:stretch/>
        </p:blipFill>
        <p:spPr>
          <a:xfrm>
            <a:off x="6367320" y="4465080"/>
            <a:ext cx="4622400" cy="3206520"/>
          </a:xfrm>
          <a:prstGeom prst="rect">
            <a:avLst/>
          </a:prstGeom>
          <a:ln>
            <a:noFill/>
          </a:ln>
        </p:spPr>
      </p:pic>
      <p:sp>
        <p:nvSpPr>
          <p:cNvPr id="127" name="CustomShape 5"/>
          <p:cNvSpPr/>
          <p:nvPr/>
        </p:nvSpPr>
        <p:spPr>
          <a:xfrm>
            <a:off x="7561080" y="4096800"/>
            <a:ext cx="2633400" cy="3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Boeing 737 Max (2017)</a:t>
            </a:r>
            <a:endParaRPr b="0" lang="ru-RU" sz="18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599040" y="301320"/>
            <a:ext cx="10797840" cy="12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</a:pPr>
            <a:r>
              <a:rPr b="0" lang="ru-RU" sz="6000" spc="-1" strike="noStrike">
                <a:solidFill>
                  <a:srgbClr val="04617b"/>
                </a:solidFill>
                <a:latin typeface="Source Sans Pro Light"/>
                <a:ea typeface="DejaVu Sans"/>
              </a:rPr>
              <a:t>Индуктивное сопротивление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129" name="Рисунок 4" descr=""/>
          <p:cNvPicPr/>
          <p:nvPr/>
        </p:nvPicPr>
        <p:blipFill>
          <a:blip r:embed="rId1"/>
          <a:stretch/>
        </p:blipFill>
        <p:spPr>
          <a:xfrm>
            <a:off x="2558520" y="1627200"/>
            <a:ext cx="6885000" cy="3213720"/>
          </a:xfrm>
          <a:prstGeom prst="rect">
            <a:avLst/>
          </a:prstGeom>
          <a:ln>
            <a:noFill/>
          </a:ln>
        </p:spPr>
      </p:pic>
      <p:sp>
        <p:nvSpPr>
          <p:cNvPr id="130" name="CustomShape 2"/>
          <p:cNvSpPr/>
          <p:nvPr/>
        </p:nvSpPr>
        <p:spPr>
          <a:xfrm>
            <a:off x="1058040" y="5194440"/>
            <a:ext cx="9876240" cy="228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При движении крыла (профиля) в воздушном потоке возникает разность давлений между верхней и нижней поверхностью крыла. В пограничном слое потока над крылом давление ниже, а под крылом — выше. Если две области с разными давлениями соприкасаются, то давления должны уравняться. Газ всегда старается переместиться из области с повышенным давлением в область с пониженным. Самый простой путь перемещения (чтобы не двигаться против потока) — через 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законцовку крыла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. Если учесть движение вперед, то образуется так называемый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вихревой жгут.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599040" y="301320"/>
            <a:ext cx="10797840" cy="12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2" name="Рисунок 4" descr=""/>
          <p:cNvPicPr/>
          <p:nvPr/>
        </p:nvPicPr>
        <p:blipFill>
          <a:blip r:embed="rId1"/>
          <a:stretch/>
        </p:blipFill>
        <p:spPr>
          <a:xfrm>
            <a:off x="359640" y="304200"/>
            <a:ext cx="4982760" cy="3550320"/>
          </a:xfrm>
          <a:prstGeom prst="rect">
            <a:avLst/>
          </a:prstGeom>
          <a:ln>
            <a:noFill/>
          </a:ln>
        </p:spPr>
      </p:pic>
      <p:pic>
        <p:nvPicPr>
          <p:cNvPr id="133" name="Рисунок 6" descr=""/>
          <p:cNvPicPr/>
          <p:nvPr/>
        </p:nvPicPr>
        <p:blipFill>
          <a:blip r:embed="rId2"/>
          <a:stretch/>
        </p:blipFill>
        <p:spPr>
          <a:xfrm>
            <a:off x="359640" y="3900960"/>
            <a:ext cx="4982760" cy="3202200"/>
          </a:xfrm>
          <a:prstGeom prst="rect">
            <a:avLst/>
          </a:prstGeom>
          <a:ln>
            <a:noFill/>
          </a:ln>
        </p:spPr>
      </p:pic>
      <p:pic>
        <p:nvPicPr>
          <p:cNvPr id="134" name="Рисунок 8" descr=""/>
          <p:cNvPicPr/>
          <p:nvPr/>
        </p:nvPicPr>
        <p:blipFill>
          <a:blip r:embed="rId3"/>
          <a:stretch/>
        </p:blipFill>
        <p:spPr>
          <a:xfrm>
            <a:off x="6793200" y="306000"/>
            <a:ext cx="4615920" cy="3560760"/>
          </a:xfrm>
          <a:prstGeom prst="rect">
            <a:avLst/>
          </a:prstGeom>
          <a:ln>
            <a:noFill/>
          </a:ln>
        </p:spPr>
      </p:pic>
      <p:sp>
        <p:nvSpPr>
          <p:cNvPr id="135" name="CustomShape 2"/>
          <p:cNvSpPr/>
          <p:nvPr/>
        </p:nvSpPr>
        <p:spPr>
          <a:xfrm>
            <a:off x="6799320" y="3904200"/>
            <a:ext cx="4631400" cy="34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За счет вязкости воздуха, закрутившиеся слои захватывают соседние. Таким образом, в области законцовки возникают круговые потоки воздуха с осью на законцовке. Причем воздух около крыла приобретает дополнительную вертикальную компоненту скорости. Эта компонента изменяет </a:t>
            </a:r>
            <a:r>
              <a:rPr b="1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угол атаки</a:t>
            </a: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, что в свою очередь изменяет направление </a:t>
            </a:r>
            <a:r>
              <a:rPr b="1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подъемной силы</a:t>
            </a: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, у которой появляется </a:t>
            </a:r>
            <a:r>
              <a:rPr b="1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горизонтальная проекция</a:t>
            </a: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, направленная против движения. Это и есть </a:t>
            </a:r>
            <a:r>
              <a:rPr b="1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индуктивное сопротивление</a:t>
            </a: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17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358920" y="1394640"/>
            <a:ext cx="4537080" cy="90936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7" name="CustomShape 2"/>
          <p:cNvSpPr/>
          <p:nvPr/>
        </p:nvSpPr>
        <p:spPr>
          <a:xfrm>
            <a:off x="599040" y="-173880"/>
            <a:ext cx="10797840" cy="12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</a:pPr>
            <a:r>
              <a:rPr b="0" lang="ru-RU" sz="6000" spc="-1" strike="noStrike">
                <a:solidFill>
                  <a:srgbClr val="04617b"/>
                </a:solidFill>
                <a:latin typeface="Source Sans Pro Light"/>
                <a:ea typeface="DejaVu Sans"/>
              </a:rPr>
              <a:t>Варианты решения - удлинение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825120" y="1656720"/>
            <a:ext cx="3313080" cy="3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L = l*l/S - удлинение крыла.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39" name="Рисунок 4" descr=""/>
          <p:cNvPicPr/>
          <p:nvPr/>
        </p:nvPicPr>
        <p:blipFill>
          <a:blip r:embed="rId1"/>
          <a:stretch/>
        </p:blipFill>
        <p:spPr>
          <a:xfrm>
            <a:off x="5082840" y="1388880"/>
            <a:ext cx="6871680" cy="3609360"/>
          </a:xfrm>
          <a:prstGeom prst="rect">
            <a:avLst/>
          </a:prstGeom>
          <a:ln>
            <a:noFill/>
          </a:ln>
        </p:spPr>
      </p:pic>
      <p:pic>
        <p:nvPicPr>
          <p:cNvPr id="140" name="Рисунок 6" descr=""/>
          <p:cNvPicPr/>
          <p:nvPr/>
        </p:nvPicPr>
        <p:blipFill>
          <a:blip r:embed="rId2"/>
          <a:stretch/>
        </p:blipFill>
        <p:spPr>
          <a:xfrm>
            <a:off x="-6840" y="3304440"/>
            <a:ext cx="5105160" cy="4110480"/>
          </a:xfrm>
          <a:prstGeom prst="rect">
            <a:avLst/>
          </a:prstGeom>
          <a:ln>
            <a:noFill/>
          </a:ln>
        </p:spPr>
      </p:pic>
      <p:sp>
        <p:nvSpPr>
          <p:cNvPr id="141" name="CustomShape 4"/>
          <p:cNvSpPr/>
          <p:nvPr/>
        </p:nvSpPr>
        <p:spPr>
          <a:xfrm>
            <a:off x="8129880" y="1093680"/>
            <a:ext cx="2742480" cy="3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АНТ-25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2" name="CustomShape 5"/>
          <p:cNvSpPr/>
          <p:nvPr/>
        </p:nvSpPr>
        <p:spPr>
          <a:xfrm>
            <a:off x="1410840" y="2980800"/>
            <a:ext cx="1872720" cy="3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Lockheed U-2S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43" name="Рисунок 10" descr=""/>
          <p:cNvPicPr/>
          <p:nvPr/>
        </p:nvPicPr>
        <p:blipFill>
          <a:blip r:embed="rId3"/>
          <a:stretch/>
        </p:blipFill>
        <p:spPr>
          <a:xfrm>
            <a:off x="8366400" y="5007960"/>
            <a:ext cx="3624120" cy="2412720"/>
          </a:xfrm>
          <a:prstGeom prst="rect">
            <a:avLst/>
          </a:prstGeom>
          <a:ln>
            <a:noFill/>
          </a:ln>
        </p:spPr>
      </p:pic>
      <p:sp>
        <p:nvSpPr>
          <p:cNvPr id="144" name="CustomShape 6"/>
          <p:cNvSpPr/>
          <p:nvPr/>
        </p:nvSpPr>
        <p:spPr>
          <a:xfrm>
            <a:off x="6752880" y="5989680"/>
            <a:ext cx="2742480" cy="3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Boeing 777-X</a:t>
            </a:r>
            <a:endParaRPr b="0" lang="ru-RU" sz="18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300240" y="-146880"/>
            <a:ext cx="11368440" cy="12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</a:pPr>
            <a:r>
              <a:rPr b="0" lang="ru-RU" sz="4800" spc="-1" strike="noStrike">
                <a:solidFill>
                  <a:srgbClr val="04617b"/>
                </a:solidFill>
                <a:latin typeface="Source Sans Pro Light"/>
                <a:ea typeface="DejaVu Sans"/>
              </a:rPr>
              <a:t>Варианты решения - форма законцовки</a:t>
            </a:r>
            <a:endParaRPr b="0" lang="ru-RU" sz="4800" spc="-1" strike="noStrike">
              <a:latin typeface="Arial"/>
            </a:endParaRPr>
          </a:p>
        </p:txBody>
      </p:sp>
      <p:pic>
        <p:nvPicPr>
          <p:cNvPr id="146" name="Рисунок 2" descr=""/>
          <p:cNvPicPr/>
          <p:nvPr/>
        </p:nvPicPr>
        <p:blipFill>
          <a:blip r:embed="rId1"/>
          <a:stretch/>
        </p:blipFill>
        <p:spPr>
          <a:xfrm>
            <a:off x="297000" y="1328760"/>
            <a:ext cx="7411680" cy="5808240"/>
          </a:xfrm>
          <a:prstGeom prst="rect">
            <a:avLst/>
          </a:prstGeom>
          <a:ln>
            <a:noFill/>
          </a:ln>
        </p:spPr>
      </p:pic>
      <p:pic>
        <p:nvPicPr>
          <p:cNvPr id="147" name="Рисунок 4" descr=""/>
          <p:cNvPicPr/>
          <p:nvPr/>
        </p:nvPicPr>
        <p:blipFill>
          <a:blip r:embed="rId2"/>
          <a:stretch/>
        </p:blipFill>
        <p:spPr>
          <a:xfrm>
            <a:off x="7826760" y="1322640"/>
            <a:ext cx="3557880" cy="5630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599040" y="301320"/>
            <a:ext cx="10797840" cy="12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9" name="Рисунок 4" descr=""/>
          <p:cNvPicPr/>
          <p:nvPr/>
        </p:nvPicPr>
        <p:blipFill>
          <a:blip r:embed="rId1"/>
          <a:stretch/>
        </p:blipFill>
        <p:spPr>
          <a:xfrm>
            <a:off x="5040" y="5056560"/>
            <a:ext cx="3506040" cy="2338200"/>
          </a:xfrm>
          <a:prstGeom prst="rect">
            <a:avLst/>
          </a:prstGeom>
          <a:ln>
            <a:noFill/>
          </a:ln>
        </p:spPr>
      </p:pic>
      <p:pic>
        <p:nvPicPr>
          <p:cNvPr id="150" name="Рисунок 6" descr=""/>
          <p:cNvPicPr/>
          <p:nvPr/>
        </p:nvPicPr>
        <p:blipFill>
          <a:blip r:embed="rId2"/>
          <a:stretch/>
        </p:blipFill>
        <p:spPr>
          <a:xfrm>
            <a:off x="8416800" y="5058360"/>
            <a:ext cx="3566880" cy="2321280"/>
          </a:xfrm>
          <a:prstGeom prst="rect">
            <a:avLst/>
          </a:prstGeom>
          <a:ln>
            <a:noFill/>
          </a:ln>
        </p:spPr>
      </p:pic>
      <p:sp>
        <p:nvSpPr>
          <p:cNvPr id="151" name="CustomShape 2"/>
          <p:cNvSpPr/>
          <p:nvPr/>
        </p:nvSpPr>
        <p:spPr>
          <a:xfrm>
            <a:off x="3459960" y="6037200"/>
            <a:ext cx="2742480" cy="3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Airbus A350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2" name="CustomShape 3"/>
          <p:cNvSpPr/>
          <p:nvPr/>
        </p:nvSpPr>
        <p:spPr>
          <a:xfrm>
            <a:off x="7105680" y="6044400"/>
            <a:ext cx="2742480" cy="36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Boeing 787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3" name="CustomShape 4"/>
          <p:cNvSpPr/>
          <p:nvPr/>
        </p:nvSpPr>
        <p:spPr>
          <a:xfrm>
            <a:off x="10800" y="-48960"/>
            <a:ext cx="12077640" cy="57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PT Sans"/>
                <a:ea typeface="DejaVu Sans"/>
              </a:rPr>
              <a:t>[1] Gueraiche D., Popov S.А. IMPROVING THE AERODYNAMICS OF A TRANSPORT AIRCRAFT WING USING A DELTA PLANFORM WINGTIP LEADING EDGE EXTENSION. </a:t>
            </a:r>
            <a:r>
              <a:rPr b="0" i="1" lang="ru-RU" sz="1600" spc="-1" strike="noStrike">
                <a:solidFill>
                  <a:srgbClr val="000000"/>
                </a:solidFill>
                <a:latin typeface="PT Sans"/>
                <a:ea typeface="DejaVu Sans"/>
              </a:rPr>
              <a:t>Civil Aviation High Technologies</a:t>
            </a:r>
            <a:r>
              <a:rPr b="0" lang="ru-RU" sz="1600" spc="-1" strike="noStrike">
                <a:solidFill>
                  <a:srgbClr val="000000"/>
                </a:solidFill>
                <a:latin typeface="PT Sans"/>
                <a:ea typeface="DejaVu Sans"/>
              </a:rPr>
              <a:t>. </a:t>
            </a:r>
            <a:r>
              <a:rPr b="1" lang="ru-RU" sz="1600" spc="-1" strike="noStrike">
                <a:solidFill>
                  <a:srgbClr val="000000"/>
                </a:solidFill>
                <a:latin typeface="PT Sans"/>
                <a:ea typeface="DejaVu Sans"/>
              </a:rPr>
              <a:t>2018</a:t>
            </a:r>
            <a:r>
              <a:rPr b="0" lang="ru-RU" sz="1600" spc="-1" strike="noStrike">
                <a:solidFill>
                  <a:srgbClr val="000000"/>
                </a:solidFill>
                <a:latin typeface="PT Sans"/>
                <a:ea typeface="DejaVu Sans"/>
              </a:rPr>
              <a:t>;21(1):124-136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54" name="Рисунок 2" descr=""/>
          <p:cNvPicPr/>
          <p:nvPr/>
        </p:nvPicPr>
        <p:blipFill>
          <a:blip r:embed="rId3"/>
          <a:stretch/>
        </p:blipFill>
        <p:spPr>
          <a:xfrm>
            <a:off x="1476720" y="573480"/>
            <a:ext cx="9046800" cy="4762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Рисунок 2" descr=""/>
          <p:cNvPicPr/>
          <p:nvPr/>
        </p:nvPicPr>
        <p:blipFill>
          <a:blip r:embed="rId1"/>
          <a:stretch/>
        </p:blipFill>
        <p:spPr>
          <a:xfrm>
            <a:off x="-171000" y="632160"/>
            <a:ext cx="7363080" cy="4118040"/>
          </a:xfrm>
          <a:prstGeom prst="rect">
            <a:avLst/>
          </a:prstGeom>
          <a:ln>
            <a:noFill/>
          </a:ln>
        </p:spPr>
      </p:pic>
      <p:sp>
        <p:nvSpPr>
          <p:cNvPr id="156" name="CustomShape 1"/>
          <p:cNvSpPr/>
          <p:nvPr/>
        </p:nvSpPr>
        <p:spPr>
          <a:xfrm>
            <a:off x="599040" y="-174240"/>
            <a:ext cx="10797840" cy="12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</a:pPr>
            <a:r>
              <a:rPr b="0" lang="ru-RU" sz="6000" spc="-1" strike="noStrike">
                <a:solidFill>
                  <a:srgbClr val="04617b"/>
                </a:solidFill>
                <a:latin typeface="Source Sans Pro Light"/>
                <a:ea typeface="DejaVu Sans"/>
              </a:rPr>
              <a:t>Перспективы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157" name="Рисунок 4" descr=""/>
          <p:cNvPicPr/>
          <p:nvPr/>
        </p:nvPicPr>
        <p:blipFill>
          <a:blip r:embed="rId2"/>
          <a:stretch/>
        </p:blipFill>
        <p:spPr>
          <a:xfrm>
            <a:off x="7314480" y="1099440"/>
            <a:ext cx="4282560" cy="3403080"/>
          </a:xfrm>
          <a:prstGeom prst="rect">
            <a:avLst/>
          </a:prstGeom>
          <a:ln>
            <a:noFill/>
          </a:ln>
        </p:spPr>
      </p:pic>
      <p:pic>
        <p:nvPicPr>
          <p:cNvPr id="158" name="Рисунок 6" descr=""/>
          <p:cNvPicPr/>
          <p:nvPr/>
        </p:nvPicPr>
        <p:blipFill>
          <a:blip r:embed="rId3"/>
          <a:stretch/>
        </p:blipFill>
        <p:spPr>
          <a:xfrm>
            <a:off x="3045240" y="4555440"/>
            <a:ext cx="5731200" cy="3008160"/>
          </a:xfrm>
          <a:prstGeom prst="rect">
            <a:avLst/>
          </a:prstGeom>
          <a:ln>
            <a:noFill/>
          </a:ln>
        </p:spPr>
      </p:pic>
      <p:sp>
        <p:nvSpPr>
          <p:cNvPr id="159" name="CustomShape 2"/>
          <p:cNvSpPr/>
          <p:nvPr/>
        </p:nvSpPr>
        <p:spPr>
          <a:xfrm>
            <a:off x="53640" y="4691880"/>
            <a:ext cx="2742480" cy="256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[2] Smith, Marilyn &amp; Komerath, Narayanan &amp; Ames, Re &amp; Wong, O. &amp; Pearson, J.. (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2001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). Performance Analysis of a Wing With Multiple Winglets. 19th AIAA Applied Aerodynamics Conference. 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60" name="" descr=""/>
          <p:cNvPicPr/>
          <p:nvPr/>
        </p:nvPicPr>
        <p:blipFill>
          <a:blip r:embed="rId4"/>
          <a:stretch/>
        </p:blipFill>
        <p:spPr>
          <a:xfrm>
            <a:off x="8776440" y="4555440"/>
            <a:ext cx="4545720" cy="2841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599040" y="-160560"/>
            <a:ext cx="10797840" cy="12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</a:pPr>
            <a:r>
              <a:rPr b="0" lang="ru-RU" sz="6000" spc="-1" strike="noStrike">
                <a:solidFill>
                  <a:srgbClr val="04617b"/>
                </a:solidFill>
                <a:latin typeface="Source Sans Pro Light"/>
                <a:ea typeface="DejaVu Sans"/>
              </a:rPr>
              <a:t>Перспективы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162" name="Рисунок 5" descr=""/>
          <p:cNvPicPr/>
          <p:nvPr/>
        </p:nvPicPr>
        <p:blipFill>
          <a:blip r:embed="rId1"/>
          <a:stretch/>
        </p:blipFill>
        <p:spPr>
          <a:xfrm>
            <a:off x="3128400" y="3908160"/>
            <a:ext cx="5662080" cy="4057560"/>
          </a:xfrm>
          <a:prstGeom prst="rect">
            <a:avLst/>
          </a:prstGeom>
          <a:ln>
            <a:noFill/>
          </a:ln>
        </p:spPr>
      </p:pic>
      <p:pic>
        <p:nvPicPr>
          <p:cNvPr id="163" name="Рисунок 7" descr=""/>
          <p:cNvPicPr/>
          <p:nvPr/>
        </p:nvPicPr>
        <p:blipFill>
          <a:blip r:embed="rId2"/>
          <a:stretch/>
        </p:blipFill>
        <p:spPr>
          <a:xfrm>
            <a:off x="1391400" y="1059480"/>
            <a:ext cx="9222480" cy="3643920"/>
          </a:xfrm>
          <a:prstGeom prst="rect">
            <a:avLst/>
          </a:prstGeom>
          <a:ln>
            <a:noFill/>
          </a:ln>
        </p:spPr>
      </p:pic>
      <p:sp>
        <p:nvSpPr>
          <p:cNvPr id="164" name="CustomShape 2"/>
          <p:cNvSpPr/>
          <p:nvPr/>
        </p:nvSpPr>
        <p:spPr>
          <a:xfrm>
            <a:off x="-720" y="5018040"/>
            <a:ext cx="2783160" cy="283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4a4a4a"/>
                </a:solidFill>
                <a:latin typeface="open sans"/>
                <a:ea typeface="DejaVu Sans"/>
              </a:rPr>
              <a:t>[3] Guerrero, J.; Wittkowski, K.; Sanguineti, M. Variable Cant Angle Winglets for Improvement of Aircraft Flight Performance. </a:t>
            </a:r>
            <a:r>
              <a:rPr b="0" i="1" lang="ru-RU" sz="1800" spc="-1" strike="noStrike">
                <a:solidFill>
                  <a:srgbClr val="4a4a4a"/>
                </a:solidFill>
                <a:latin typeface="open sans"/>
                <a:ea typeface="DejaVu Sans"/>
              </a:rPr>
              <a:t>Preprints</a:t>
            </a:r>
            <a:r>
              <a:rPr b="0" lang="ru-RU" sz="1800" spc="-1" strike="noStrike">
                <a:solidFill>
                  <a:srgbClr val="4a4a4a"/>
                </a:solidFill>
                <a:latin typeface="open sans"/>
                <a:ea typeface="DejaVu Sans"/>
              </a:rPr>
              <a:t> </a:t>
            </a:r>
            <a:r>
              <a:rPr b="1" lang="ru-RU" sz="1800" spc="-1" strike="noStrike">
                <a:solidFill>
                  <a:srgbClr val="4a4a4a"/>
                </a:solidFill>
                <a:latin typeface="open sans"/>
                <a:ea typeface="DejaVu Sans"/>
              </a:rPr>
              <a:t>2019</a:t>
            </a:r>
            <a:r>
              <a:rPr b="0" lang="ru-RU" sz="1800" spc="-1" strike="noStrike">
                <a:solidFill>
                  <a:srgbClr val="4a4a4a"/>
                </a:solidFill>
                <a:latin typeface="open sans"/>
                <a:ea typeface="DejaVu Sans"/>
              </a:rPr>
              <a:t>, 2019070001</a:t>
            </a:r>
            <a:endParaRPr b="0" lang="ru-RU" sz="1800" spc="-1" strike="noStrike"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2020-03-03T14:17:44Z</dcterms:created>
  <dc:creator/>
  <dc:description/>
  <dc:language>ru-RU</dc:language>
  <cp:lastModifiedBy/>
  <dcterms:modified xsi:type="dcterms:W3CDTF">2020-03-05T13:35:00Z</dcterms:modified>
  <cp:revision>361</cp:revision>
  <dc:subject/>
  <dc:title>Vivid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Notes">
    <vt:i4>0</vt:i4>
  </property>
  <property fmtid="{D5CDD505-2E9C-101B-9397-08002B2CF9AE}" pid="7" name="PresentationFormat">
    <vt:lpwstr>Произвольный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10</vt:i4>
  </property>
</Properties>
</file>