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5134" autoAdjust="0"/>
  </p:normalViewPr>
  <p:slideViewPr>
    <p:cSldViewPr snapToGrid="0">
      <p:cViewPr varScale="1">
        <p:scale>
          <a:sx n="48" d="100"/>
          <a:sy n="48" d="100"/>
        </p:scale>
        <p:origin x="67" y="7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144E-D565-422D-8FAC-7C117244E95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D565-EFC4-4DE1-B190-C37DC8C63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1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144E-D565-422D-8FAC-7C117244E95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D565-EFC4-4DE1-B190-C37DC8C63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8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144E-D565-422D-8FAC-7C117244E95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D565-EFC4-4DE1-B190-C37DC8C63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8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144E-D565-422D-8FAC-7C117244E95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D565-EFC4-4DE1-B190-C37DC8C63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5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144E-D565-422D-8FAC-7C117244E95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D565-EFC4-4DE1-B190-C37DC8C63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0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144E-D565-422D-8FAC-7C117244E95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D565-EFC4-4DE1-B190-C37DC8C63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0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144E-D565-422D-8FAC-7C117244E95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D565-EFC4-4DE1-B190-C37DC8C63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4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144E-D565-422D-8FAC-7C117244E95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D565-EFC4-4DE1-B190-C37DC8C63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3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144E-D565-422D-8FAC-7C117244E95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D565-EFC4-4DE1-B190-C37DC8C63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2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144E-D565-422D-8FAC-7C117244E95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D565-EFC4-4DE1-B190-C37DC8C63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3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144E-D565-422D-8FAC-7C117244E95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D565-EFC4-4DE1-B190-C37DC8C63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0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0144E-D565-422D-8FAC-7C117244E95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CD565-EFC4-4DE1-B190-C37DC8C63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2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GW151226" TargetMode="External"/><Relationship Id="rId2" Type="http://schemas.openxmlformats.org/officeDocument/2006/relationships/hyperlink" Target="https://ru.wikipedia.org/wiki/GW15091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GW170814" TargetMode="External"/><Relationship Id="rId4" Type="http://schemas.openxmlformats.org/officeDocument/2006/relationships/hyperlink" Target="https://ru.wikipedia.org/wiki/GW17010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LIGO</a:t>
            </a:r>
            <a:br>
              <a:rPr lang="en-US" dirty="0" smtClean="0"/>
            </a:br>
            <a:r>
              <a:rPr lang="en-US" dirty="0" smtClean="0"/>
              <a:t>(Laser Interferometer Gravitational-wave Observatory)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15200" y="3810585"/>
            <a:ext cx="4555957" cy="1655762"/>
          </a:xfrm>
        </p:spPr>
        <p:txBody>
          <a:bodyPr/>
          <a:lstStyle/>
          <a:p>
            <a:pPr algn="r"/>
            <a:r>
              <a:rPr lang="ru-RU" dirty="0" smtClean="0"/>
              <a:t>Подготовил студент 211М группы</a:t>
            </a:r>
          </a:p>
          <a:p>
            <a:pPr algn="r"/>
            <a:r>
              <a:rPr lang="ru-RU" dirty="0" smtClean="0"/>
              <a:t>Мальцев Виталий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2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539916" cy="866274"/>
          </a:xfrm>
        </p:spPr>
        <p:txBody>
          <a:bodyPr/>
          <a:lstStyle/>
          <a:p>
            <a:r>
              <a:rPr lang="ru-RU" dirty="0" smtClean="0"/>
              <a:t>Лазерная система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0" y="866275"/>
            <a:ext cx="7462842" cy="4200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40842" y="577517"/>
            <a:ext cx="41388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рисунке слева изображена выходная часть лазера, включающая в себя усилитель луча с 35 до 220 Вт, </a:t>
            </a:r>
            <a:r>
              <a:rPr lang="ru-RU" sz="2800" dirty="0"/>
              <a:t>диагностическую сборку, предварительный очиститель мод PMC, и образцовый резонатор для подстройки частоты лазера.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759" y="5358063"/>
            <a:ext cx="7347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Точность измерения растет как корень от мощности лазерного излучения. В планах достичь 830 кВт, что пока не получается из-за бликов от элементов конструкции обратно в оптическую </a:t>
            </a:r>
            <a:r>
              <a:rPr lang="ru-RU" sz="2000" dirty="0" err="1" smtClean="0"/>
              <a:t>сиситему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2535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5" y="2104640"/>
            <a:ext cx="7395411" cy="4203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295" y="128337"/>
            <a:ext cx="117107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получения стабильной затравочной частоты используется специальный </a:t>
            </a:r>
            <a:r>
              <a:rPr lang="ru-RU" sz="2800" dirty="0" err="1" smtClean="0"/>
              <a:t>непланарный</a:t>
            </a:r>
            <a:r>
              <a:rPr lang="ru-RU" sz="2800" dirty="0" smtClean="0"/>
              <a:t> лазерный резонатор — частота планарного лазера слишком зависит от расстояния между торцевыми зеркалами, которые меняются из-за температурного расширения кристалла.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28546" y="1944219"/>
            <a:ext cx="43634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222222"/>
                </a:solidFill>
                <a:effectLst/>
              </a:rPr>
              <a:t>Сгенерированный лазерный луч подается внутрь вакуумной системы, где он проходит входной очиститель пространственных мод, резонатор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</a:rPr>
              <a:t>рециркулирующий</a:t>
            </a:r>
            <a:r>
              <a:rPr lang="ru-RU" sz="2800" b="0" i="0" dirty="0" smtClean="0">
                <a:solidFill>
                  <a:srgbClr val="222222"/>
                </a:solidFill>
                <a:effectLst/>
              </a:rPr>
              <a:t> входную мощность и через делитель луча попадает в измерительные плечи.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3138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23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подвесов (сейсмическая изоляция)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99" y="882316"/>
            <a:ext cx="11819021" cy="5807241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диапазоне максимальной чувствительности интерферометра (от 30 до 600 </a:t>
            </a:r>
            <a:r>
              <a:rPr lang="ru-RU" dirty="0" err="1"/>
              <a:t>гц</a:t>
            </a:r>
            <a:r>
              <a:rPr lang="ru-RU" dirty="0"/>
              <a:t>) амплитуда шумовых колебаний зеркал должна составлять от 10</a:t>
            </a:r>
            <a:r>
              <a:rPr lang="ru-RU" baseline="30000" dirty="0"/>
              <a:t>-13</a:t>
            </a:r>
            <a:r>
              <a:rPr lang="ru-RU" dirty="0"/>
              <a:t> м до 10</a:t>
            </a:r>
            <a:r>
              <a:rPr lang="ru-RU" baseline="30000" dirty="0"/>
              <a:t>-19</a:t>
            </a:r>
            <a:r>
              <a:rPr lang="ru-RU" dirty="0"/>
              <a:t> м. При том, что обычный уровень вибраций таких зеркал без </a:t>
            </a:r>
            <a:r>
              <a:rPr lang="ru-RU" dirty="0" smtClean="0"/>
              <a:t>каких-либо </a:t>
            </a:r>
            <a:r>
              <a:rPr lang="ru-RU" dirty="0"/>
              <a:t>систем подавления в местах постройки интерферометров </a:t>
            </a:r>
            <a:r>
              <a:rPr lang="ru-RU" dirty="0" smtClean="0"/>
              <a:t>составляет </a:t>
            </a:r>
            <a:r>
              <a:rPr lang="ru-RU" dirty="0"/>
              <a:t>от ~10</a:t>
            </a:r>
            <a:r>
              <a:rPr lang="ru-RU" baseline="30000" dirty="0"/>
              <a:t>-10</a:t>
            </a:r>
            <a:r>
              <a:rPr lang="ru-RU" dirty="0"/>
              <a:t> метра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Без демпфирующих </a:t>
            </a:r>
            <a:r>
              <a:rPr lang="ru-RU" dirty="0"/>
              <a:t>вибрацию подвесок интерферометр способен фиксировать велосипедистов в километрах от установки, чувствовать дрожание от прибоя в тысячах километрах, более того — LIGO чувствителен к перемещению воздушных масс, вызывающих колебания гравитационного </a:t>
            </a:r>
            <a:r>
              <a:rPr lang="ru-RU" dirty="0" smtClean="0"/>
              <a:t>поля.</a:t>
            </a:r>
          </a:p>
          <a:p>
            <a:r>
              <a:rPr lang="ru-RU" dirty="0"/>
              <a:t>В создании подвесок, ослабляющих воздействие среды на 10 порядков, использовались 3 подхода.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752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2504"/>
            <a:ext cx="6866021" cy="6529137"/>
          </a:xfrm>
        </p:spPr>
        <p:txBody>
          <a:bodyPr>
            <a:normAutofit/>
          </a:bodyPr>
          <a:lstStyle/>
          <a:p>
            <a:r>
              <a:rPr lang="ru-RU" dirty="0"/>
              <a:t>Первый, классический — это создание максимально жестких конструкций первых стадий подвески, что минимизирует амплитуду вибраций. Второй </a:t>
            </a:r>
            <a:r>
              <a:rPr lang="ru-RU" dirty="0" smtClean="0"/>
              <a:t>подход— </a:t>
            </a:r>
            <a:r>
              <a:rPr lang="ru-RU" dirty="0"/>
              <a:t>это активные системы компенсации, движущие платформу в противоположном к </a:t>
            </a:r>
            <a:r>
              <a:rPr lang="ru-RU" dirty="0" err="1"/>
              <a:t>вибровоздействию</a:t>
            </a:r>
            <a:r>
              <a:rPr lang="ru-RU" dirty="0"/>
              <a:t> направлении, что позволяет </a:t>
            </a:r>
            <a:r>
              <a:rPr lang="ru-RU" dirty="0" smtClean="0"/>
              <a:t>примерно </a:t>
            </a:r>
            <a:r>
              <a:rPr lang="ru-RU" dirty="0"/>
              <a:t>в 1000 раз снизить амплитуду вибраций. Наконец, и в этом уникальное решение LIGO — это </a:t>
            </a:r>
            <a:r>
              <a:rPr lang="ru-RU" dirty="0" smtClean="0"/>
              <a:t>использование </a:t>
            </a:r>
            <a:r>
              <a:rPr lang="ru-RU" dirty="0" smtClean="0"/>
              <a:t> маятников</a:t>
            </a:r>
            <a:r>
              <a:rPr lang="ru-RU" dirty="0" smtClean="0"/>
              <a:t> </a:t>
            </a:r>
            <a:r>
              <a:rPr lang="ru-RU" dirty="0"/>
              <a:t>на последних </a:t>
            </a:r>
            <a:r>
              <a:rPr lang="ru-RU" dirty="0" smtClean="0"/>
              <a:t>стадиях </a:t>
            </a:r>
            <a:r>
              <a:rPr lang="ru-RU" dirty="0" err="1" smtClean="0"/>
              <a:t>виброподавления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Тестовые массы не крепятся к раме, они подвешены на специальных кварцевых нитях.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95" y="192504"/>
            <a:ext cx="4841091" cy="645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81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811"/>
            <a:ext cx="7573009" cy="5759115"/>
          </a:xfrm>
        </p:spPr>
      </p:pic>
      <p:sp>
        <p:nvSpPr>
          <p:cNvPr id="5" name="TextBox 4"/>
          <p:cNvSpPr txBox="1"/>
          <p:nvPr/>
        </p:nvSpPr>
        <p:spPr>
          <a:xfrm>
            <a:off x="7459578" y="76104"/>
            <a:ext cx="4732421" cy="664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Используется сверхдобротный маятник, </a:t>
            </a:r>
            <a:r>
              <a:rPr lang="ru-RU" sz="2800" dirty="0"/>
              <a:t>собственная частота </a:t>
            </a:r>
            <a:r>
              <a:rPr lang="ru-RU" sz="2800" dirty="0" smtClean="0"/>
              <a:t>которого </a:t>
            </a:r>
            <a:r>
              <a:rPr lang="ru-RU" sz="2800" dirty="0"/>
              <a:t>выведена из рабочего диапазона (</a:t>
            </a:r>
            <a:r>
              <a:rPr lang="ru-RU" sz="2800" dirty="0" smtClean="0"/>
              <a:t>он качается </a:t>
            </a:r>
            <a:r>
              <a:rPr lang="ru-RU" sz="2800" dirty="0"/>
              <a:t>медленнее, чем минимальная частота гравитационных волн, которую отслеживает LIGO). Это означает, что любое </a:t>
            </a:r>
            <a:r>
              <a:rPr lang="ru-RU" sz="2800" dirty="0" err="1"/>
              <a:t>вибровоздействие</a:t>
            </a:r>
            <a:r>
              <a:rPr lang="ru-RU" sz="2800" dirty="0"/>
              <a:t> будет переводиться в собственную частоту колебания маятника и очень сильно ослабляться на других частотах.</a:t>
            </a:r>
          </a:p>
        </p:txBody>
      </p:sp>
    </p:spTree>
    <p:extLst>
      <p:ext uri="{BB962C8B-B14F-4D97-AF65-F5344CB8AC3E}">
        <p14:creationId xmlns:p14="http://schemas.microsoft.com/office/powerpoint/2010/main" val="58879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69" y="220650"/>
            <a:ext cx="5166561" cy="5114895"/>
          </a:xfrm>
        </p:spPr>
      </p:pic>
      <p:sp>
        <p:nvSpPr>
          <p:cNvPr id="5" name="TextBox 4"/>
          <p:cNvSpPr txBox="1"/>
          <p:nvPr/>
        </p:nvSpPr>
        <p:spPr>
          <a:xfrm>
            <a:off x="7732295" y="5335545"/>
            <a:ext cx="4204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Степень подавления вибраций активной частью (синяя линия), маятником (зеленая) и общая (красная).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563020"/>
            <a:ext cx="6363367" cy="4772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505" y="5630779"/>
            <a:ext cx="7042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Активная изоляция последний версии LIGO (справа) — прецизионные гидравлические приводы вакуумной камеры, двухступенчатый активный (с электроприводами) подавитель вибрации и 4-ступенчатый маятник.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564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30442"/>
          </a:xfrm>
        </p:spPr>
        <p:txBody>
          <a:bodyPr/>
          <a:lstStyle/>
          <a:p>
            <a:r>
              <a:rPr lang="ru-RU" dirty="0" smtClean="0"/>
              <a:t>Тепловые шумы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337" y="930443"/>
            <a:ext cx="11871158" cy="5246520"/>
          </a:xfrm>
        </p:spPr>
        <p:txBody>
          <a:bodyPr/>
          <a:lstStyle/>
          <a:p>
            <a:r>
              <a:rPr lang="ru-RU" dirty="0"/>
              <a:t>В борьбе с тепловыми </a:t>
            </a:r>
            <a:r>
              <a:rPr lang="ru-RU" dirty="0" smtClean="0"/>
              <a:t>используется </a:t>
            </a:r>
            <a:r>
              <a:rPr lang="ru-RU" dirty="0"/>
              <a:t>тот же подход — тестовые массы представляют собой высоко гомогенные цилиндры из плавленого кварца, отполированные со всех сторон до шероховатости 1 </a:t>
            </a:r>
            <a:r>
              <a:rPr lang="ru-RU" dirty="0" err="1" smtClean="0"/>
              <a:t>нм</a:t>
            </a:r>
            <a:r>
              <a:rPr lang="ru-RU" dirty="0" smtClean="0"/>
              <a:t>, </a:t>
            </a:r>
            <a:r>
              <a:rPr lang="ru-RU" dirty="0"/>
              <a:t>собственные частоты которого лежат вне полосы измерения резонатора. И тем не менее, броуновские движения частиц в отражающем покрытии зеркал ITM/ETM являются одним из доминирующих источников шума в LIGO.</a:t>
            </a:r>
          </a:p>
        </p:txBody>
      </p:sp>
    </p:spTree>
    <p:extLst>
      <p:ext uri="{BB962C8B-B14F-4D97-AF65-F5344CB8AC3E}">
        <p14:creationId xmlns:p14="http://schemas.microsoft.com/office/powerpoint/2010/main" val="1807283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49" y="510173"/>
            <a:ext cx="6527007" cy="4351338"/>
          </a:xfrm>
        </p:spPr>
      </p:pic>
      <p:sp>
        <p:nvSpPr>
          <p:cNvPr id="5" name="TextBox 4"/>
          <p:cNvSpPr txBox="1"/>
          <p:nvPr/>
        </p:nvSpPr>
        <p:spPr>
          <a:xfrm>
            <a:off x="208547" y="304800"/>
            <a:ext cx="466825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Для борьбы с термическим шумом использовались нити, на которых подвешены тестовые массы. </a:t>
            </a:r>
            <a:r>
              <a:rPr lang="ru-RU" sz="2400" dirty="0"/>
              <a:t>В них гуляют </a:t>
            </a:r>
            <a:r>
              <a:rPr lang="ru-RU" sz="2400" dirty="0" err="1"/>
              <a:t>термоупругие</a:t>
            </a:r>
            <a:r>
              <a:rPr lang="ru-RU" sz="2400" dirty="0"/>
              <a:t> шумы, возникающие из взаимосвязи температуры и модуля Гука. Для минимизации этого явления </a:t>
            </a:r>
            <a:r>
              <a:rPr lang="ru-RU" sz="2400" dirty="0" smtClean="0"/>
              <a:t>использовались </a:t>
            </a:r>
            <a:r>
              <a:rPr lang="ru-RU" sz="2400" dirty="0"/>
              <a:t>тонкие кварцевые нити (0,4 мм</a:t>
            </a:r>
            <a:r>
              <a:rPr lang="ru-RU" sz="2400" dirty="0" smtClean="0"/>
              <a:t>) максимально гладко присоединенные к тестовой массе.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</a:t>
            </a:r>
            <a:r>
              <a:rPr lang="ru-RU" sz="2400" dirty="0" smtClean="0"/>
              <a:t>ремя </a:t>
            </a:r>
            <a:r>
              <a:rPr lang="ru-RU" sz="2400" dirty="0"/>
              <a:t>успокоения (рассеивания энергии) этого маятника в вакууме превышает 10 лет.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70883" y="5053264"/>
            <a:ext cx="591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Приварка кварцевых нитей к маятниковой массе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373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6053" y="285583"/>
            <a:ext cx="6075947" cy="6339805"/>
          </a:xfrm>
        </p:spPr>
        <p:txBody>
          <a:bodyPr>
            <a:normAutofit/>
          </a:bodyPr>
          <a:lstStyle/>
          <a:p>
            <a:r>
              <a:rPr lang="ru-RU" dirty="0" smtClean="0"/>
              <a:t>Зеркала </a:t>
            </a:r>
            <a:r>
              <a:rPr lang="ru-RU" dirty="0"/>
              <a:t>ITM/ETM обладают рекордной гладкостью поверхности — с помощью “ионного фрезерования” их подложка была доведена до шероховатости в 0,08 </a:t>
            </a:r>
            <a:r>
              <a:rPr lang="ru-RU" dirty="0" err="1"/>
              <a:t>нм</a:t>
            </a:r>
            <a:r>
              <a:rPr lang="ru-RU" dirty="0"/>
              <a:t> — т.е. до фундаментального предела, обусловленного размерами молекул диоксида кремния. Подобная гладкость и 40-слойные отражающие покрытия привели к рекордным характеристикам зеркал — потери света при отражении между ITM и ETM составляют </a:t>
            </a:r>
            <a:r>
              <a:rPr lang="ru-RU" dirty="0" smtClean="0"/>
              <a:t>всего </a:t>
            </a:r>
            <a:r>
              <a:rPr lang="ru-RU" dirty="0"/>
              <a:t>0,005</a:t>
            </a:r>
            <a:r>
              <a:rPr lang="ru-RU" dirty="0" smtClean="0"/>
              <a:t>%.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5" y="446004"/>
            <a:ext cx="5795463" cy="42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12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926" y="272716"/>
            <a:ext cx="11566358" cy="64328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Важным моментом является </a:t>
            </a:r>
            <a:r>
              <a:rPr lang="ru-RU" dirty="0" err="1" smtClean="0"/>
              <a:t>термокомпенсация</a:t>
            </a:r>
            <a:r>
              <a:rPr lang="ru-RU" dirty="0" smtClean="0"/>
              <a:t> оптики. </a:t>
            </a:r>
            <a:r>
              <a:rPr lang="ru-RU" dirty="0"/>
              <a:t>Луч лазера, особенно в резонаторах Фабри-Перо, где его мощность по проекту достигает 830 киловатт, даже при минимальном поглощении нагревает кварц, вызывая искажение формы зеркал. Обычно в оптике с этим борются путем принудительного охлаждения, но в данном случае — в вакууме и на </a:t>
            </a:r>
            <a:r>
              <a:rPr lang="ru-RU" dirty="0" err="1"/>
              <a:t>суперподвеске</a:t>
            </a:r>
            <a:r>
              <a:rPr lang="ru-RU" dirty="0"/>
              <a:t> — очевидно, этого сделать невозможно</a:t>
            </a:r>
            <a:r>
              <a:rPr lang="ru-RU" dirty="0" smtClean="0"/>
              <a:t>.</a:t>
            </a:r>
          </a:p>
          <a:p>
            <a:r>
              <a:rPr lang="ru-RU" dirty="0"/>
              <a:t>В LIGO применили нетривиальное решение — нагреть остальную часть зеркала до той же температуры. Для этого используются вращающиеся проекторы с СО2 лазером, которые греют на специальных пластинах, вставленных между основными элементами кольцевую зону вокруг измерительного луча, компенсируя тем самым искажения </a:t>
            </a:r>
            <a:r>
              <a:rPr lang="ru-RU" dirty="0" smtClean="0"/>
              <a:t>формы.</a:t>
            </a:r>
          </a:p>
          <a:p>
            <a:r>
              <a:rPr lang="ru-RU" dirty="0"/>
              <a:t>Один из самых удивительных шумов системы — это так называемый “</a:t>
            </a:r>
            <a:r>
              <a:rPr lang="ru-RU" dirty="0" err="1"/>
              <a:t>Ньютоновский</a:t>
            </a:r>
            <a:r>
              <a:rPr lang="ru-RU" dirty="0"/>
              <a:t>”. </a:t>
            </a:r>
            <a:r>
              <a:rPr lang="ru-RU" dirty="0" smtClean="0"/>
              <a:t>Связан </a:t>
            </a:r>
            <a:r>
              <a:rPr lang="ru-RU" dirty="0"/>
              <a:t>с изменением гравитационного поля под влиянием лунных и солнечных приливов, перемещения мантийных масс, атмосферных участков с более высоким или более низким давлением.</a:t>
            </a:r>
          </a:p>
        </p:txBody>
      </p:sp>
    </p:spTree>
    <p:extLst>
      <p:ext uri="{BB962C8B-B14F-4D97-AF65-F5344CB8AC3E}">
        <p14:creationId xmlns:p14="http://schemas.microsoft.com/office/powerpoint/2010/main" val="151525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546" y="304800"/>
            <a:ext cx="11630527" cy="2775535"/>
          </a:xfrm>
        </p:spPr>
        <p:txBody>
          <a:bodyPr/>
          <a:lstStyle/>
          <a:p>
            <a:r>
              <a:rPr lang="en-US" dirty="0" smtClean="0"/>
              <a:t>LIGO - </a:t>
            </a:r>
            <a:r>
              <a:rPr lang="ru-RU" dirty="0"/>
              <a:t>лазерно-интерферометрическая гравитационно-волновая </a:t>
            </a:r>
            <a:r>
              <a:rPr lang="ru-RU" dirty="0" smtClean="0"/>
              <a:t>обсерватория. Проект был предложен в 1992 году </a:t>
            </a:r>
            <a:r>
              <a:rPr lang="ru-RU" dirty="0" err="1" smtClean="0"/>
              <a:t>Кипом</a:t>
            </a:r>
            <a:r>
              <a:rPr lang="ru-RU" dirty="0" smtClean="0"/>
              <a:t> Торном, Рональдом </a:t>
            </a:r>
            <a:r>
              <a:rPr lang="ru-RU" dirty="0" err="1" smtClean="0"/>
              <a:t>Древером</a:t>
            </a:r>
            <a:r>
              <a:rPr lang="ru-RU" dirty="0" smtClean="0"/>
              <a:t> и </a:t>
            </a:r>
            <a:r>
              <a:rPr lang="ru-RU" dirty="0" err="1" smtClean="0"/>
              <a:t>Райнером</a:t>
            </a:r>
            <a:r>
              <a:rPr lang="ru-RU" dirty="0" smtClean="0"/>
              <a:t> </a:t>
            </a:r>
            <a:r>
              <a:rPr lang="ru-RU" dirty="0" err="1" smtClean="0"/>
              <a:t>Вайссом</a:t>
            </a:r>
            <a:r>
              <a:rPr lang="ru-RU" dirty="0" smtClean="0"/>
              <a:t> (Нобелевская премия 2017 года). Проект состоит из двух интерферометров: один в Ливингстоне, второй в </a:t>
            </a:r>
            <a:r>
              <a:rPr lang="ru-RU" dirty="0" err="1" smtClean="0"/>
              <a:t>Хэнфорде</a:t>
            </a:r>
            <a:r>
              <a:rPr lang="ru-RU" dirty="0" smtClean="0"/>
              <a:t>, расположенные на расстоянии в 3002 км друг от друга.  Первые запуски были произведены в 2006 году.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59" y="2951998"/>
            <a:ext cx="89535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3" y="288758"/>
            <a:ext cx="11678653" cy="5888205"/>
          </a:xfrm>
        </p:spPr>
        <p:txBody>
          <a:bodyPr>
            <a:normAutofit/>
          </a:bodyPr>
          <a:lstStyle/>
          <a:p>
            <a:r>
              <a:rPr lang="ru-RU" dirty="0"/>
              <a:t>Небольшие изменения гравитации возбуждают в коре медленные колебания, которые чувствует LIGO. Для отстройки от этого шума выстроена целая система гравиметров, датчиков давления, температуры и микрофонов, которая дает данные на вход системы автоподстройки интерферометра, которая пытается компенсировать эти воздействия. Тем не менее на частотах ниже 10 Гц амплитуда этих воздействий начинает доминировать в шумовой картине, образуя т.н. </a:t>
            </a:r>
            <a:r>
              <a:rPr lang="ru-RU" dirty="0" err="1"/>
              <a:t>seismic</a:t>
            </a:r>
            <a:r>
              <a:rPr lang="ru-RU" dirty="0"/>
              <a:t> </a:t>
            </a:r>
            <a:r>
              <a:rPr lang="ru-RU" dirty="0" err="1"/>
              <a:t>wall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Фактически </a:t>
            </a:r>
            <a:r>
              <a:rPr lang="ru-RU" dirty="0"/>
              <a:t>это означает, что на земле невозможно построить детектор низкочастотных гравитационных волн, которые характерны, например, для сливающихся сверхбольших черных </a:t>
            </a:r>
            <a:r>
              <a:rPr lang="ru-RU" dirty="0" smtClean="0"/>
              <a:t>дыр.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929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46" y="0"/>
            <a:ext cx="7021134" cy="6248810"/>
          </a:xfrm>
        </p:spPr>
      </p:pic>
      <p:sp>
        <p:nvSpPr>
          <p:cNvPr id="6" name="TextBox 5"/>
          <p:cNvSpPr txBox="1"/>
          <p:nvPr/>
        </p:nvSpPr>
        <p:spPr>
          <a:xfrm>
            <a:off x="288759" y="192506"/>
            <a:ext cx="47216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рисунке справа приведен вклад различных типов шумов и их суммарный вклад. Как видно, основной вклад вносят квантовые шумы и тепловые шумы атомов зеркал.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5793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8" y="175460"/>
            <a:ext cx="8534400" cy="5448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561347" y="5623760"/>
                <a:ext cx="863065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Достигнутая чувствительность – 4-5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/>
                        </m:ctrlPr>
                      </m:sSupPr>
                      <m:e>
                        <m:r>
                          <a:rPr lang="ru-RU" i="1"/>
                          <m:t>10</m:t>
                        </m:r>
                      </m:e>
                      <m:sup>
                        <m:r>
                          <a:rPr lang="ru-RU" i="1"/>
                          <m:t>−23</m:t>
                        </m:r>
                      </m:sup>
                    </m:sSup>
                  </m:oMath>
                </a14:m>
                <a:r>
                  <a:rPr lang="ru-RU" dirty="0" smtClean="0"/>
                  <a:t>  </a:t>
                </a:r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47" y="5623760"/>
                <a:ext cx="8630653" cy="375552"/>
              </a:xfrm>
              <a:prstGeom prst="rect">
                <a:avLst/>
              </a:prstGeom>
              <a:blipFill>
                <a:blip r:embed="rId3"/>
                <a:stretch>
                  <a:fillRect l="-565" t="-819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018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7" y="322634"/>
            <a:ext cx="7728837" cy="6535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1263" y="481262"/>
            <a:ext cx="37698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Вот так выглядит обработанный сигнал, полученный от слияния двух черных дыр 14 сентября 2015 года</a:t>
            </a:r>
            <a:r>
              <a:rPr lang="ru-RU" dirty="0" smtClean="0"/>
              <a:t>. </a:t>
            </a:r>
            <a:r>
              <a:rPr lang="ru-RU" sz="2800" dirty="0" smtClean="0"/>
              <a:t>Амплитуда сигнала всего в 2 раза больше шума.</a:t>
            </a:r>
          </a:p>
        </p:txBody>
      </p:sp>
    </p:spTree>
    <p:extLst>
      <p:ext uri="{BB962C8B-B14F-4D97-AF65-F5344CB8AC3E}">
        <p14:creationId xmlns:p14="http://schemas.microsoft.com/office/powerpoint/2010/main" val="127805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505" y="385011"/>
            <a:ext cx="11161295" cy="5791952"/>
          </a:xfrm>
        </p:spPr>
        <p:txBody>
          <a:bodyPr/>
          <a:lstStyle/>
          <a:p>
            <a:r>
              <a:rPr lang="ru-RU" dirty="0" smtClean="0"/>
              <a:t>Всего было запечатлено 4 события:</a:t>
            </a:r>
          </a:p>
          <a:p>
            <a:r>
              <a:rPr lang="ru-RU" sz="24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" tooltip="GW150914"/>
              </a:rPr>
              <a:t>GW150914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(14 сентября 2015 года).</a:t>
            </a:r>
          </a:p>
          <a:p>
            <a:r>
              <a:rPr lang="ru-RU" sz="24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GW151226"/>
              </a:rPr>
              <a:t>GW151226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(26 декабря 2015 года).</a:t>
            </a:r>
          </a:p>
          <a:p>
            <a:r>
              <a:rPr lang="ru-RU" sz="24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GW170104"/>
              </a:rPr>
              <a:t>GW170104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(4 января 2017 года).</a:t>
            </a:r>
          </a:p>
          <a:p>
            <a:r>
              <a:rPr lang="ru-RU" sz="24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GW170814"/>
              </a:rPr>
              <a:t>GW170814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(14 августа 2017 года).</a:t>
            </a:r>
          </a:p>
          <a:p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Следующий этап – проект </a:t>
            </a: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LISA (</a:t>
            </a:r>
            <a:r>
              <a:rPr lang="en-US" i="1" dirty="0"/>
              <a:t>Laser Interferometer Space Antenna</a:t>
            </a: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– </a:t>
            </a:r>
            <a:r>
              <a:rPr lang="ru-RU" sz="2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антена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на орбите Земли, использующая принцип лазерного интерферометра. Совместный проект НАСА и ЕКА. Позволит преодолеть «сейсмическую стену»</a:t>
            </a:r>
          </a:p>
          <a:p>
            <a:r>
              <a:rPr lang="ru-RU" dirty="0" err="1" smtClean="0"/>
              <a:t>Увелечение</a:t>
            </a:r>
            <a:r>
              <a:rPr lang="ru-RU" dirty="0" smtClean="0"/>
              <a:t> чувствительности на два порядка позволит детектировать события примерно раз в час, так как измеряется амплитуда сигнала, линейно падающая с расстоянием.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9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66274"/>
          </a:xfrm>
        </p:spPr>
        <p:txBody>
          <a:bodyPr/>
          <a:lstStyle/>
          <a:p>
            <a:r>
              <a:rPr lang="ru-RU" dirty="0" smtClean="0"/>
              <a:t>Принцип работы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1474" y="1652337"/>
            <a:ext cx="4315326" cy="333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4379" y="866275"/>
            <a:ext cx="5384151" cy="53106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Каждая обсерватория представляет из себя интерферометр Майкельсона с двумя перпендикулярными 4 км плечами резонаторами Фабри-Перо.</a:t>
            </a:r>
            <a:r>
              <a:rPr lang="en-US" dirty="0" smtClean="0"/>
              <a:t> </a:t>
            </a:r>
            <a:r>
              <a:rPr lang="ru-RU" dirty="0"/>
              <a:t>Вставка такого резонатора в длинное измерительное плечо интерферометра заставляет свет многократно отражаться между двумя зеркалами, нанесенными на тестовые массы. Фактически это удлиняет эффективную длину интерферометра </a:t>
            </a:r>
            <a:r>
              <a:rPr lang="ru-RU" dirty="0" smtClean="0"/>
              <a:t>в 280 раз (для </a:t>
            </a:r>
            <a:r>
              <a:rPr lang="en-US" dirty="0" smtClean="0"/>
              <a:t>LIGO</a:t>
            </a:r>
            <a:r>
              <a:rPr lang="ru-RU" dirty="0" smtClean="0"/>
              <a:t>)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17" y="753979"/>
            <a:ext cx="5910526" cy="33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5371"/>
            <a:ext cx="5614737" cy="3805155"/>
          </a:xfrm>
        </p:spPr>
        <p:txBody>
          <a:bodyPr>
            <a:normAutofit/>
          </a:bodyPr>
          <a:lstStyle/>
          <a:p>
            <a:r>
              <a:rPr lang="ru-RU" dirty="0" smtClean="0"/>
              <a:t>Поляризованная гравитационная волна (ГВ), проходя сквозь пространство, изменит расстояние между плечами интерферометра, в результате чего на детекторе будет наблюдаться интерференционная картина.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62" y="205371"/>
            <a:ext cx="6247689" cy="3673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379" y="4010526"/>
            <a:ext cx="1175886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Основной сложностью детектирования гравитационных волн является их слабость, а также наличие шумов, среди которых квантовые, механические, сейсмические и тепловые. Например, сейсмические колебания по амплитуде превосходят сигнал ГВ на 11 порядков. Далее я подробно расскажу о физико-инженерных системах </a:t>
            </a:r>
            <a:r>
              <a:rPr lang="en-US" sz="2800" dirty="0" smtClean="0"/>
              <a:t>LIGO,</a:t>
            </a:r>
            <a:r>
              <a:rPr lang="ru-RU" sz="2800" dirty="0" smtClean="0"/>
              <a:t> позволяющие достичь необходимой чувствительности.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88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29" y="641684"/>
            <a:ext cx="8324071" cy="5694948"/>
          </a:xfrm>
        </p:spPr>
      </p:pic>
      <p:sp>
        <p:nvSpPr>
          <p:cNvPr id="5" name="TextBox 4"/>
          <p:cNvSpPr txBox="1"/>
          <p:nvPr/>
        </p:nvSpPr>
        <p:spPr>
          <a:xfrm>
            <a:off x="112295" y="68545"/>
            <a:ext cx="425115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Принципиальная схема LIGO: ETM — внешние </a:t>
            </a:r>
            <a:r>
              <a:rPr lang="ru-RU" sz="2800" dirty="0" err="1"/>
              <a:t>тестмассы</a:t>
            </a:r>
            <a:r>
              <a:rPr lang="ru-RU" sz="2800" dirty="0"/>
              <a:t>, ITM — внутренние, вместе они образуют резонатор. CP — термокомпенсирующие пластины, BS — делитель луча. PRM и SRM — системы </a:t>
            </a:r>
            <a:r>
              <a:rPr lang="ru-RU" sz="2800" dirty="0" err="1"/>
              <a:t>рециклирования</a:t>
            </a:r>
            <a:r>
              <a:rPr lang="ru-RU" sz="2800" dirty="0"/>
              <a:t> исходных фотонов и фотонов полезного сигнала, PD — фотодиод, GW </a:t>
            </a:r>
            <a:r>
              <a:rPr lang="ru-RU" sz="2800" dirty="0" err="1"/>
              <a:t>readout</a:t>
            </a:r>
            <a:r>
              <a:rPr lang="ru-RU" sz="2800" dirty="0"/>
              <a:t> — система считывания сигнала гравитационных волн.</a:t>
            </a:r>
          </a:p>
        </p:txBody>
      </p:sp>
    </p:spTree>
    <p:extLst>
      <p:ext uri="{BB962C8B-B14F-4D97-AF65-F5344CB8AC3E}">
        <p14:creationId xmlns:p14="http://schemas.microsoft.com/office/powerpoint/2010/main" val="388940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652211" cy="673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Вакуумная система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4431" y="850231"/>
                <a:ext cx="11867147" cy="5678905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Объем оптической системы, подвергающуюся </a:t>
                </a:r>
                <a:r>
                  <a:rPr lang="ru-RU" dirty="0" err="1" smtClean="0"/>
                  <a:t>вакуумированию</a:t>
                </a:r>
                <a:r>
                  <a:rPr lang="ru-RU" dirty="0" smtClean="0"/>
                  <a:t> составляет около 10 тысяч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/>
                        </m:ctrlPr>
                      </m:sSupPr>
                      <m:e>
                        <m:r>
                          <a:rPr lang="ru-RU" i="1"/>
                          <m:t>м</m:t>
                        </m:r>
                      </m:e>
                      <m:sup>
                        <m:r>
                          <a:rPr lang="ru-RU" i="1"/>
                          <m:t>3</m:t>
                        </m:r>
                      </m:sup>
                    </m:sSup>
                  </m:oMath>
                </a14:m>
                <a:r>
                  <a:rPr lang="ru-RU" dirty="0" smtClean="0"/>
                  <a:t>, при этом уровень вакуума 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/>
                        </m:ctrlPr>
                      </m:sSupPr>
                      <m:e>
                        <m:r>
                          <a:rPr lang="ru-RU" i="1"/>
                          <m:t>10</m:t>
                        </m:r>
                      </m:e>
                      <m:sup>
                        <m:r>
                          <a:rPr lang="ru-RU" i="1"/>
                          <m:t>−9</m:t>
                        </m:r>
                      </m:sup>
                    </m:sSup>
                  </m:oMath>
                </a14:m>
                <a:r>
                  <a:rPr lang="ru-RU" dirty="0" smtClean="0"/>
                  <a:t> </a:t>
                </a:r>
                <a:r>
                  <a:rPr lang="ru-RU" dirty="0" err="1" smtClean="0"/>
                  <a:t>торр</a:t>
                </a:r>
                <a:r>
                  <a:rPr lang="ru-RU" dirty="0" smtClean="0"/>
                  <a:t> (это на порядок ниже, чем в вакуумной камере ИТЭР).</a:t>
                </a:r>
              </a:p>
              <a:p>
                <a:r>
                  <a:rPr lang="ru-RU" dirty="0" smtClean="0"/>
                  <a:t> </a:t>
                </a:r>
                <a:r>
                  <a:rPr lang="ru-RU" dirty="0"/>
                  <a:t>Вакуум нужен, прежде всего, для изоляции оборудования от акустических вибраций, и во вторую очередь — для того, чтобы избавиться от случайных искажений фазы лазерного луча на молекулах газов, что дало бы ненужный шум на приемном </a:t>
                </a:r>
                <a:r>
                  <a:rPr lang="ru-RU" dirty="0" smtClean="0"/>
                  <a:t>детекторе.</a:t>
                </a:r>
              </a:p>
              <a:p>
                <a:r>
                  <a:rPr lang="ru-RU" dirty="0"/>
                  <a:t>Для откачки используется набор из механических форвакуумных насосов, турбомолекулярных насосов, </a:t>
                </a:r>
                <a:r>
                  <a:rPr lang="ru-RU" dirty="0" err="1"/>
                  <a:t>криоловушек</a:t>
                </a:r>
                <a:r>
                  <a:rPr lang="ru-RU" dirty="0"/>
                  <a:t> и ионных насосов. Всего достижение рабочего вакуума с промежуточным отжигом в LIGO занимает 40 суток.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431" y="850231"/>
                <a:ext cx="11867147" cy="5678905"/>
              </a:xfrm>
              <a:blipFill>
                <a:blip r:embed="rId2"/>
                <a:stretch>
                  <a:fillRect l="-924" t="-1717" r="-13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54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2" y="865733"/>
            <a:ext cx="6181557" cy="4636168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652211" cy="673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Вакуумная система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94356" y="336884"/>
            <a:ext cx="49890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Внутри вакуумной системы находятся основные составляющие — оконечные тестовые массы ETM (“дальние” зеркала плеч), внутренние тестовые массы ITM, делитель луча BS, камеры регенерации входного луча и выхода сигнала PRC и SRC, системы очистки пространственных лазерного излучения.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629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539916" cy="866274"/>
          </a:xfrm>
        </p:spPr>
        <p:txBody>
          <a:bodyPr/>
          <a:lstStyle/>
          <a:p>
            <a:r>
              <a:rPr lang="ru-RU" dirty="0" smtClean="0"/>
              <a:t>Лазерная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463" y="866275"/>
            <a:ext cx="11790947" cy="5310688"/>
          </a:xfrm>
        </p:spPr>
        <p:txBody>
          <a:bodyPr>
            <a:normAutofit/>
          </a:bodyPr>
          <a:lstStyle/>
          <a:p>
            <a:r>
              <a:rPr lang="ru-RU" dirty="0"/>
              <a:t>Говоря про лазеры LIGO необходимо отметить, что в одной и той же оптической системе сосуществуют сразу два — основной </a:t>
            </a:r>
            <a:r>
              <a:rPr lang="ru-RU" dirty="0" err="1"/>
              <a:t>суперстабильный</a:t>
            </a:r>
            <a:r>
              <a:rPr lang="ru-RU" dirty="0"/>
              <a:t> лазер с длиной волны 1064 </a:t>
            </a:r>
            <a:r>
              <a:rPr lang="ru-RU" dirty="0" err="1"/>
              <a:t>нм</a:t>
            </a:r>
            <a:r>
              <a:rPr lang="ru-RU" dirty="0"/>
              <a:t> и вспомогательный с длиной волны </a:t>
            </a:r>
            <a:r>
              <a:rPr lang="ru-RU" dirty="0" smtClean="0"/>
              <a:t>532.</a:t>
            </a:r>
            <a:r>
              <a:rPr lang="ru-RU" dirty="0"/>
              <a:t> Последний используется для измерения расстояния между зеркалами и активной коррекции положения оптики, нужной для ввода резонаторов Фабри-Перо в режим сохранения света</a:t>
            </a:r>
            <a:r>
              <a:rPr lang="ru-RU" dirty="0" smtClean="0"/>
              <a:t>. </a:t>
            </a:r>
          </a:p>
          <a:p>
            <a:r>
              <a:rPr lang="ru-RU" dirty="0"/>
              <a:t>Основной лазер 1064 </a:t>
            </a:r>
            <a:r>
              <a:rPr lang="ru-RU" dirty="0" err="1"/>
              <a:t>нм</a:t>
            </a:r>
            <a:r>
              <a:rPr lang="ru-RU" dirty="0"/>
              <a:t> расположен на обычном оптическом столе и представляет собой </a:t>
            </a:r>
            <a:r>
              <a:rPr lang="ru-RU" dirty="0" err="1"/>
              <a:t>ультрастабильный</a:t>
            </a:r>
            <a:r>
              <a:rPr lang="ru-RU" dirty="0"/>
              <a:t> по частоте и амплитуде (10</a:t>
            </a:r>
            <a:r>
              <a:rPr lang="ru-RU" baseline="30000" dirty="0"/>
              <a:t>-7</a:t>
            </a:r>
            <a:r>
              <a:rPr lang="ru-RU" dirty="0"/>
              <a:t> и 10</a:t>
            </a:r>
            <a:r>
              <a:rPr lang="ru-RU" baseline="30000" dirty="0"/>
              <a:t>-9</a:t>
            </a:r>
            <a:r>
              <a:rPr lang="ru-RU" dirty="0"/>
              <a:t> соответственно) лазер мощностью 220 ватт на столе и 180 ватт после системы очистки мод.</a:t>
            </a:r>
          </a:p>
        </p:txBody>
      </p:sp>
    </p:spTree>
    <p:extLst>
      <p:ext uri="{BB962C8B-B14F-4D97-AF65-F5344CB8AC3E}">
        <p14:creationId xmlns:p14="http://schemas.microsoft.com/office/powerpoint/2010/main" val="270241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539916" cy="866274"/>
          </a:xfrm>
        </p:spPr>
        <p:txBody>
          <a:bodyPr/>
          <a:lstStyle/>
          <a:p>
            <a:r>
              <a:rPr lang="ru-RU" dirty="0" smtClean="0"/>
              <a:t>Лазерная система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66275"/>
            <a:ext cx="9514678" cy="5352006"/>
          </a:xfrm>
        </p:spPr>
      </p:pic>
    </p:spTree>
    <p:extLst>
      <p:ext uri="{BB962C8B-B14F-4D97-AF65-F5344CB8AC3E}">
        <p14:creationId xmlns:p14="http://schemas.microsoft.com/office/powerpoint/2010/main" val="1906591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3265</TotalTime>
  <Words>1143</Words>
  <Application>Microsoft Office PowerPoint</Application>
  <PresentationFormat>Широкоэкранный</PresentationFormat>
  <Paragraphs>54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Advanced LIGO (Laser Interferometer Gravitational-wave Observatory)</vt:lpstr>
      <vt:lpstr>Презентация PowerPoint</vt:lpstr>
      <vt:lpstr>Принцип работы</vt:lpstr>
      <vt:lpstr>Презентация PowerPoint</vt:lpstr>
      <vt:lpstr>Презентация PowerPoint</vt:lpstr>
      <vt:lpstr>Вакуумная система</vt:lpstr>
      <vt:lpstr>Вакуумная система</vt:lpstr>
      <vt:lpstr>Лазерная система</vt:lpstr>
      <vt:lpstr>Лазерная система</vt:lpstr>
      <vt:lpstr>Лазерная система</vt:lpstr>
      <vt:lpstr>Презентация PowerPoint</vt:lpstr>
      <vt:lpstr>Система подвесов (сейсмическая изоляция)</vt:lpstr>
      <vt:lpstr>Презентация PowerPoint</vt:lpstr>
      <vt:lpstr>Презентация PowerPoint</vt:lpstr>
      <vt:lpstr>Презентация PowerPoint</vt:lpstr>
      <vt:lpstr>Тепловые шумы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LIGO (Laser Interferometer Gravitational-wave Observatory)</dc:title>
  <dc:creator>Виталий Мальцев</dc:creator>
  <cp:lastModifiedBy>Виталий Мальцев</cp:lastModifiedBy>
  <cp:revision>31</cp:revision>
  <dcterms:created xsi:type="dcterms:W3CDTF">2020-03-23T16:11:48Z</dcterms:created>
  <dcterms:modified xsi:type="dcterms:W3CDTF">2020-03-25T22:37:44Z</dcterms:modified>
</cp:coreProperties>
</file>