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4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3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66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0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407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98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31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90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74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73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3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1A43-F1CF-4703-8508-C421864DCCC1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D1C21-0A87-42EC-B5F4-31A1BA18E6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54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0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7864" y="147026"/>
            <a:ext cx="1571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Лекция 4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670246"/>
            <a:ext cx="6266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Гидродинамические уравнения плазмы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05984" y="1500364"/>
                <a:ext cx="2918144" cy="906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num>
                      <m:den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</a:rPr>
                      <m:t>+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𝛻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𝑛</m:t>
                    </m:r>
                  </m:oMath>
                </a14:m>
                <a:r>
                  <a:rPr lang="ru-RU" sz="3600" b="1" dirty="0" smtClean="0"/>
                  <a:t>v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ea typeface="Cambria Math"/>
                      </a:rPr>
                      <m:t>=0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984" y="1500364"/>
                <a:ext cx="2918144" cy="906915"/>
              </a:xfrm>
              <a:prstGeom prst="rect">
                <a:avLst/>
              </a:prstGeom>
              <a:blipFill rotWithShape="1">
                <a:blip r:embed="rId2"/>
                <a:stretch>
                  <a:fillRect b="-12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3140968"/>
                <a:ext cx="5641673" cy="12580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80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</m:num>
                        <m:den>
                          <m:r>
                            <a:rPr lang="ru-RU" sz="2800" i="1" smtClean="0"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den>
                      </m:f>
                      <m:nary>
                        <m:naryPr>
                          <m:ctrlPr>
                            <a:rPr lang="ru-RU" sz="28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b="0" i="1" smtClean="0">
                              <a:latin typeface="Cambria Math"/>
                            </a:rPr>
                            <m:t>𝑉</m:t>
                          </m:r>
                        </m:sub>
                        <m:sup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𝑛𝑑𝑉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800" b="0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800" b="0" i="1" smtClean="0">
                                  <a:latin typeface="Cambria Math"/>
                                </a:rPr>
                                <m:t>𝑉</m:t>
                              </m:r>
                            </m:sub>
                            <m:sup/>
                            <m:e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𝛻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n</m:t>
                              </m:r>
                              <m:r>
                                <a:rPr lang="en-US" sz="2800" b="1" i="0" smtClean="0">
                                  <a:latin typeface="Cambria Math"/>
                                  <a:ea typeface="Cambria Math"/>
                                </a:rPr>
                                <m:t>𝐯</m:t>
                              </m:r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  <a:ea typeface="Cambria Math"/>
                                </a:rPr>
                                <m:t>dV</m:t>
                              </m:r>
                              <m: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  <m:t>=</m:t>
                              </m:r>
                              <m:nary>
                                <m:naryPr>
                                  <m:chr m:val="∮"/>
                                  <m:limLoc m:val="undOvr"/>
                                  <m:subHide m:val="on"/>
                                  <m:supHide m:val="on"/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ea typeface="Cambria Math"/>
                                    </a:rPr>
                                    <m:t>n</m:t>
                                  </m:r>
                                  <m:r>
                                    <a:rPr lang="en-US" sz="2800" b="1" i="0" smtClean="0">
                                      <a:latin typeface="Cambria Math"/>
                                      <a:ea typeface="Cambria Math"/>
                                    </a:rPr>
                                    <m:t>𝐯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  <a:ea typeface="Cambria Math"/>
                                    </a:rPr>
                                    <m:t>d</m:t>
                                  </m:r>
                                  <m:r>
                                    <a:rPr lang="en-US" sz="2800" b="1" i="0" smtClean="0">
                                      <a:latin typeface="Cambria Math"/>
                                      <a:ea typeface="Cambria Math"/>
                                    </a:rPr>
                                    <m:t>𝐒</m:t>
                                  </m:r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3140968"/>
                <a:ext cx="5641673" cy="125803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011271" y="5445224"/>
                <a:ext cx="1834413" cy="725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𝑁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nary>
                      <m:naryPr>
                        <m:chr m:val="∮"/>
                        <m:limLoc m:val="undOvr"/>
                        <m:subHide m:val="on"/>
                        <m:sup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sty m:val="p"/>
                          </m:rPr>
                          <a:rPr lang="en-US" sz="2800" b="0" i="0" dirty="0" smtClean="0">
                            <a:latin typeface="Cambria Math"/>
                          </a:rPr>
                          <m:t>n</m:t>
                        </m:r>
                        <m:r>
                          <a:rPr lang="en-US" sz="2800" b="1" i="0" dirty="0" smtClean="0">
                            <a:latin typeface="Cambria Math"/>
                          </a:rPr>
                          <m:t>𝐯</m:t>
                        </m:r>
                        <m:r>
                          <m:rPr>
                            <m:sty m:val="p"/>
                          </m:rPr>
                          <a:rPr lang="en-US" sz="2800" b="0" i="0" dirty="0" smtClean="0">
                            <a:latin typeface="Cambria Math"/>
                          </a:rPr>
                          <m:t>d</m:t>
                        </m:r>
                        <m:r>
                          <a:rPr lang="en-US" sz="2800" b="1" i="0" dirty="0" smtClean="0">
                            <a:latin typeface="Cambria Math"/>
                          </a:rPr>
                          <m:t>𝐒</m:t>
                        </m:r>
                      </m:e>
                    </m:nary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271" y="5445224"/>
                <a:ext cx="1834413" cy="725776"/>
              </a:xfrm>
              <a:prstGeom prst="rect">
                <a:avLst/>
              </a:prstGeom>
              <a:blipFill rotWithShape="1">
                <a:blip r:embed="rId4"/>
                <a:stretch>
                  <a:fillRect b="-10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5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195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723044" y="4271686"/>
                <a:ext cx="1233415" cy="906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</m:num>
                      <m:den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/>
                            <a:ea typeface="Cambria Math"/>
                          </a:rPr>
                          <m:t>𝛻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3044" y="4271686"/>
                <a:ext cx="1233415" cy="906915"/>
              </a:xfrm>
              <a:prstGeom prst="rect">
                <a:avLst/>
              </a:prstGeom>
              <a:blipFill rotWithShape="1">
                <a:blip r:embed="rId2"/>
                <a:stretch>
                  <a:fillRect b="-12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08104" y="4272429"/>
                <a:ext cx="1332801" cy="906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</m:num>
                      <m:den>
                        <m:r>
                          <a:rPr lang="ru-RU" sz="360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i="1" dirty="0" smtClean="0">
                            <a:latin typeface="Cambria Math"/>
                            <a:ea typeface="Cambria Math"/>
                          </a:rPr>
                          <m:t>𝛻</m:t>
                        </m:r>
                      </m:e>
                      <m:sub>
                        <m:r>
                          <a:rPr lang="en-US" sz="3600" b="0" i="1" dirty="0" smtClean="0"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4272429"/>
                <a:ext cx="1332801" cy="906915"/>
              </a:xfrm>
              <a:prstGeom prst="rect">
                <a:avLst/>
              </a:prstGeom>
              <a:blipFill rotWithShape="1">
                <a:blip r:embed="rId3"/>
                <a:stretch>
                  <a:fillRect b="-12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339752" y="764704"/>
                <a:ext cx="3509359" cy="9687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i="1" smtClean="0">
                        <a:latin typeface="Cambria Math"/>
                        <a:ea typeface="Cambria Math"/>
                      </a:rPr>
                      <m:t>𝛻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𝑖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/>
                        <a:ea typeface="Cambria Math"/>
                      </a:rPr>
                      <m:t>j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 smtClean="0"/>
                  <a:t>+k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</m:num>
                      <m:den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200" b="0" i="1" dirty="0" smtClean="0">
                            <a:latin typeface="Cambria Math"/>
                            <a:ea typeface="Cambria Math"/>
                          </a:rPr>
                          <m:t>𝑧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764704"/>
                <a:ext cx="3509359" cy="968727"/>
              </a:xfrm>
              <a:prstGeom prst="rect">
                <a:avLst/>
              </a:prstGeom>
              <a:blipFill rotWithShape="1">
                <a:blip r:embed="rId4"/>
                <a:stretch>
                  <a:fillRect b="-6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05015" y="2492896"/>
                <a:ext cx="4176464" cy="9012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200" i="1" smtClean="0">
                        <a:latin typeface="Cambria Math"/>
                        <a:ea typeface="Cambria Math"/>
                      </a:rPr>
                      <m:t>𝛻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/>
                        <a:ea typeface="Cambria Math"/>
                      </a:rPr>
                      <m:t>v</m:t>
                    </m:r>
                    <m:r>
                      <a:rPr lang="en-US" sz="3200" b="0" i="0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3200" b="1" i="0" smtClean="0">
                                <a:latin typeface="Cambria Math"/>
                                <a:ea typeface="Cambria Math"/>
                              </a:rPr>
                              <m:t>𝐯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  <a:ea typeface="Cambria Math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3200" b="1" i="0" smtClean="0">
                                <a:latin typeface="Cambria Math"/>
                                <a:ea typeface="Cambria Math"/>
                              </a:rPr>
                              <m:t>𝐯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2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sSub>
                          <m:sSubPr>
                            <m:ctrlPr>
                              <a:rPr lang="en-US" sz="3200" i="1" dirty="0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3200" b="1" i="0" dirty="0" smtClean="0">
                                <a:latin typeface="Cambria Math"/>
                                <a:ea typeface="Cambria Math"/>
                              </a:rPr>
                              <m:t>𝐯</m:t>
                            </m:r>
                          </m:e>
                          <m:sub>
                            <m:r>
                              <a:rPr lang="en-US" sz="3200" b="0" i="1" dirty="0" smtClean="0">
                                <a:latin typeface="Cambria Math"/>
                                <a:ea typeface="Cambria Math"/>
                              </a:rPr>
                              <m:t>𝑧</m:t>
                            </m:r>
                          </m:sub>
                        </m:sSub>
                      </m:num>
                      <m:den>
                        <m:r>
                          <a:rPr lang="en-US" sz="32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200" b="0" i="1" dirty="0" smtClean="0">
                            <a:latin typeface="Cambria Math"/>
                            <a:ea typeface="Cambria Math"/>
                          </a:rPr>
                          <m:t>𝑧</m:t>
                        </m:r>
                      </m:den>
                    </m:f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5015" y="2492896"/>
                <a:ext cx="4176464" cy="901272"/>
              </a:xfrm>
              <a:prstGeom prst="rect">
                <a:avLst/>
              </a:prstGeom>
              <a:blipFill rotWithShape="1">
                <a:blip r:embed="rId5"/>
                <a:stretch>
                  <a:fillRect b="-4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39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89" y="908720"/>
            <a:ext cx="44672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8249" y="1916832"/>
            <a:ext cx="5010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871086" y="2492896"/>
            <a:ext cx="2621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Не правильно</a:t>
            </a:r>
            <a:endParaRPr lang="ru-RU" sz="3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660" y="3356992"/>
            <a:ext cx="4011172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35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467" y="-99391"/>
            <a:ext cx="808672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57" y="3190874"/>
            <a:ext cx="4460354" cy="10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3429000"/>
            <a:ext cx="2166001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4230932"/>
            <a:ext cx="4322042" cy="99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084" y="4365103"/>
            <a:ext cx="1334244" cy="68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76" y="5301208"/>
            <a:ext cx="572233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75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789669"/>
            <a:ext cx="440014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662738"/>
            <a:ext cx="2459776" cy="774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013176"/>
            <a:ext cx="482258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213" y="2204864"/>
            <a:ext cx="6811650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5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2998151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115947"/>
            <a:ext cx="2592288" cy="113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981324"/>
            <a:ext cx="6884641" cy="12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49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07" y="554435"/>
            <a:ext cx="8564716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132856"/>
            <a:ext cx="26955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05064"/>
            <a:ext cx="728662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248825" y="4869160"/>
                <a:ext cx="173194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/>
                        </a:rPr>
                        <m:t>P</m:t>
                      </m:r>
                      <m:r>
                        <a:rPr lang="en-US" sz="3200" b="0" i="0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/>
                        </a:rPr>
                        <m:t>nkT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825" y="4869160"/>
                <a:ext cx="1731949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64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260174"/>
            <a:ext cx="3789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Конвективная производная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46065" y="1052736"/>
                <a:ext cx="5832648" cy="739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𝑑</m:t>
                        </m:r>
                        <m:r>
                          <a:rPr lang="en-US" sz="2800" b="1" i="0" smtClean="0">
                            <a:latin typeface="Cambria Math"/>
                          </a:rPr>
                          <m:t>𝐮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1" i="0" dirty="0" smtClean="0">
                            <a:latin typeface="Cambria Math"/>
                            <a:ea typeface="Cambria Math"/>
                          </a:rPr>
                          <m:t>𝐮</m:t>
                        </m:r>
                      </m:num>
                      <m:den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1" i="0" dirty="0" smtClean="0">
                            <a:latin typeface="Cambria Math"/>
                            <a:ea typeface="Cambria Math"/>
                          </a:rPr>
                          <m:t>𝐮</m:t>
                        </m:r>
                      </m:num>
                      <m:den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num>
                      <m:den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1" i="1" dirty="0" smtClean="0">
                            <a:latin typeface="Cambria Math"/>
                            <a:ea typeface="Cambria Math"/>
                          </a:rPr>
                          <m:t>𝒖</m:t>
                        </m:r>
                      </m:num>
                      <m:den>
                        <m:r>
                          <a:rPr lang="en-US" sz="28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800" dirty="0" smtClean="0"/>
                  <a:t>+</a:t>
                </a:r>
                <a:r>
                  <a:rPr lang="en-US" sz="2800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u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0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2800" b="1" i="0" dirty="0" smtClean="0">
                            <a:latin typeface="Cambria Math"/>
                            <a:ea typeface="Cambria Math"/>
                          </a:rPr>
                          <m:t>𝐮</m:t>
                        </m:r>
                      </m:num>
                      <m:den>
                        <m:r>
                          <a:rPr lang="en-US" sz="2800" b="0" i="0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m:rPr>
                            <m:sty m:val="p"/>
                          </m:rPr>
                          <a:rPr lang="en-US" sz="2800" b="0" i="0" dirty="0" smtClean="0">
                            <a:latin typeface="Cambria Math"/>
                            <a:ea typeface="Cambria Math"/>
                          </a:rPr>
                          <m:t>x</m:t>
                        </m:r>
                      </m:den>
                    </m:f>
                  </m:oMath>
                </a14:m>
                <a:endParaRPr lang="ru-RU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065" y="1052736"/>
                <a:ext cx="5832648" cy="739754"/>
              </a:xfrm>
              <a:prstGeom prst="rect">
                <a:avLst/>
              </a:prstGeom>
              <a:blipFill rotWithShape="1">
                <a:blip r:embed="rId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71800" y="2276872"/>
                <a:ext cx="3312368" cy="906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𝑑</m:t>
                        </m:r>
                        <m:r>
                          <a:rPr lang="en-US" sz="3600" b="1" i="0" smtClean="0">
                            <a:latin typeface="Cambria Math"/>
                          </a:rPr>
                          <m:t>𝐮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𝑑𝑡</m:t>
                        </m:r>
                      </m:den>
                    </m:f>
                  </m:oMath>
                </a14:m>
                <a:r>
                  <a:rPr lang="en-US" sz="36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1" i="0" dirty="0" smtClean="0">
                            <a:latin typeface="Cambria Math"/>
                            <a:ea typeface="Cambria Math"/>
                          </a:rPr>
                          <m:t>𝐮</m:t>
                        </m:r>
                      </m:num>
                      <m:den>
                        <m:r>
                          <a:rPr lang="en-US" sz="3600" i="1" dirty="0" smtClean="0">
                            <a:latin typeface="Cambria Math"/>
                            <a:ea typeface="Cambria Math"/>
                          </a:rPr>
                          <m:t>𝜕</m:t>
                        </m:r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600" dirty="0" smtClean="0"/>
                  <a:t>+(</a:t>
                </a:r>
                <a:r>
                  <a:rPr lang="en-US" sz="3600" b="1" dirty="0" smtClean="0"/>
                  <a:t>u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𝛻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</a:rPr>
                      <m:t>)</m:t>
                    </m:r>
                    <m:r>
                      <a:rPr lang="en-US" sz="3600" b="1" i="0" dirty="0" smtClean="0">
                        <a:latin typeface="Cambria Math"/>
                        <a:ea typeface="Cambria Math"/>
                      </a:rPr>
                      <m:t>𝐮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276872"/>
                <a:ext cx="3312368" cy="906915"/>
              </a:xfrm>
              <a:prstGeom prst="rect">
                <a:avLst/>
              </a:prstGeom>
              <a:blipFill rotWithShape="1">
                <a:blip r:embed="rId3"/>
                <a:stretch>
                  <a:fillRect b="-128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293" y="4149080"/>
            <a:ext cx="35242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0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0" y="3186113"/>
            <a:ext cx="8964488" cy="567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6134" y="1402003"/>
            <a:ext cx="4007034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059832" y="4437112"/>
                <a:ext cx="223224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/>
                        </a:rPr>
                        <m:t>P</m:t>
                      </m:r>
                      <m:r>
                        <a:rPr lang="en-US" sz="3600" b="0" i="0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latin typeface="Cambria Math"/>
                        </a:rPr>
                        <m:t>nkT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4437112"/>
                <a:ext cx="2232248" cy="64633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885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163</Words>
  <Application>Microsoft Office PowerPoint</Application>
  <PresentationFormat>Экран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Александр</cp:lastModifiedBy>
  <cp:revision>35</cp:revision>
  <dcterms:created xsi:type="dcterms:W3CDTF">2019-09-13T06:40:42Z</dcterms:created>
  <dcterms:modified xsi:type="dcterms:W3CDTF">2020-09-17T13:13:18Z</dcterms:modified>
</cp:coreProperties>
</file>