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8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8B52A-8220-41CE-888B-DFE934B09126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1FE16-1523-424B-BD12-9B539DAD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8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87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8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4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7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5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67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79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01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64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7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42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44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62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80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0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9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5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3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9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6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5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9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3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1FE16-1523-424B-BD12-9B539DAD1A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6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8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5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2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6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3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9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9D1D-6493-44A1-9AC0-A6730C3E9B9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40A4-7E44-438B-BC4F-3D8E4B730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5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5%D0%BB%D1%8C%D0%B2%D0%B8%D0%BD" TargetMode="External"/><Relationship Id="rId3" Type="http://schemas.openxmlformats.org/officeDocument/2006/relationships/hyperlink" Target="https://ru.wikipedia.org/wiki/%D0%9C%D0%B0%D0%B3%D0%BD%D0%B8%D1%82%D0%BD%D0%BE%D0%B5_%D0%BF%D0%BE%D0%BB%D0%B5" TargetMode="External"/><Relationship Id="rId7" Type="http://schemas.openxmlformats.org/officeDocument/2006/relationships/hyperlink" Target="https://ru.wikipedia.org/wiki/%D0%92%D0%B0%D1%82%D1%8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C%D0%BF%D0%B5%D1%80" TargetMode="External"/><Relationship Id="rId5" Type="http://schemas.openxmlformats.org/officeDocument/2006/relationships/hyperlink" Target="https://ru.wikipedia.org/wiki/%D0%A1%D0%B8%D0%BB%D0%B0_%D1%82%D0%BE%D0%BA%D0%B0" TargetMode="External"/><Relationship Id="rId4" Type="http://schemas.openxmlformats.org/officeDocument/2006/relationships/hyperlink" Target="https://ru.wikipedia.org/wiki/%D0%A2%D0%B5%D1%81%D0%BB%D0%B0_(%D0%B5%D0%B4%D0%B8%D0%BD%D0%B8%D1%86%D0%B0_%D0%B8%D0%B7%D0%BC%D0%B5%D1%80%D0%B5%D0%BD%D0%B8%D1%8F)" TargetMode="External"/><Relationship Id="rId9" Type="http://schemas.openxmlformats.org/officeDocument/2006/relationships/hyperlink" Target="https://ru.wikipedia.org/wiki/%D0%A1%D0%B5%D0%BA%D1%83%D0%BD%D0%B4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1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B%D0%B0%D0%B7%D0%BC%D0%B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3%D0%B4%D0%B0%D1%80%D0%BD%D0%B0%D1%8F_%D0%B2%D0%BE%D0%BB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39"/>
            <a:ext cx="7772400" cy="864097"/>
          </a:xfrm>
        </p:spPr>
        <p:txBody>
          <a:bodyPr>
            <a:norm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pic>
        <p:nvPicPr>
          <p:cNvPr id="1026" name="Picture 2" descr="http://www.cometary-meteorites.ru/wp-content/uploads/2015/05/sun_1_24096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8129"/>
            <a:ext cx="5660628" cy="45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ИТЭР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33429"/>
              </p:ext>
            </p:extLst>
          </p:nvPr>
        </p:nvGraphicFramePr>
        <p:xfrm>
          <a:off x="1259781" y="1196752"/>
          <a:ext cx="6677650" cy="4622148"/>
        </p:xfrm>
        <a:graphic>
          <a:graphicData uri="http://schemas.openxmlformats.org/drawingml/2006/table">
            <a:tbl>
              <a:tblPr/>
              <a:tblGrid>
                <a:gridCol w="3338825"/>
                <a:gridCol w="3338825"/>
              </a:tblGrid>
              <a:tr h="296784">
                <a:tc>
                  <a:txBody>
                    <a:bodyPr/>
                    <a:lstStyle/>
                    <a:p>
                      <a:r>
                        <a:rPr lang="ru-RU" sz="1500" dirty="0"/>
                        <a:t>Общий радиус конструкции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10,7 м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Высота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30 м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Большой радиус вакуумной камеры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6,2 м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Малый радиус вакуумной камеры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2,0 м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Объём плазмы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837 м³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>
                          <a:hlinkClick r:id="rId3" tooltip="Магнитное поле"/>
                        </a:rPr>
                        <a:t>Магнитное поле</a:t>
                      </a:r>
                      <a:endParaRPr lang="ru-RU" sz="1500"/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5,3 </a:t>
                      </a:r>
                      <a:r>
                        <a:rPr lang="ru-RU" sz="1500">
                          <a:hlinkClick r:id="rId4" tooltip="Тесла (единица измерения)"/>
                        </a:rPr>
                        <a:t>Тл</a:t>
                      </a:r>
                      <a:r>
                        <a:rPr lang="ru-RU" sz="1500"/>
                        <a:t>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373">
                <a:tc>
                  <a:txBody>
                    <a:bodyPr/>
                    <a:lstStyle/>
                    <a:p>
                      <a:r>
                        <a:rPr lang="ru-RU" sz="1500"/>
                        <a:t>Максимальная </a:t>
                      </a:r>
                      <a:r>
                        <a:rPr lang="ru-RU" sz="1500">
                          <a:hlinkClick r:id="rId5" tooltip="Сила тока"/>
                        </a:rPr>
                        <a:t>сила тока</a:t>
                      </a:r>
                      <a:r>
                        <a:rPr lang="ru-RU" sz="1500"/>
                        <a:t> в плазменном шнуре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15 </a:t>
                      </a:r>
                      <a:r>
                        <a:rPr lang="ru-RU" sz="1500">
                          <a:hlinkClick r:id="rId6" tooltip="Ампер"/>
                        </a:rPr>
                        <a:t>МА</a:t>
                      </a:r>
                      <a:r>
                        <a:rPr lang="ru-RU" sz="1500"/>
                        <a:t>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Мощность внешнего нагрева плазмы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73 </a:t>
                      </a:r>
                      <a:r>
                        <a:rPr lang="ru-RU" sz="1500">
                          <a:hlinkClick r:id="rId7" tooltip="Ватт"/>
                        </a:rPr>
                        <a:t>МВт</a:t>
                      </a:r>
                      <a:r>
                        <a:rPr lang="ru-RU" sz="1500"/>
                        <a:t>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373">
                <a:tc>
                  <a:txBody>
                    <a:bodyPr/>
                    <a:lstStyle/>
                    <a:p>
                      <a:r>
                        <a:rPr lang="ru-RU" sz="1500"/>
                        <a:t>Средняя термоядерная мощность за один импульс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500 МВт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373">
                <a:tc>
                  <a:txBody>
                    <a:bodyPr/>
                    <a:lstStyle/>
                    <a:p>
                      <a:r>
                        <a:rPr lang="ru-RU" sz="1500"/>
                        <a:t>Пиковая термоядерная мощность в импульсе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1100 МВт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Коэффициент усиления мощности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10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Средняя температура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100 </a:t>
                      </a:r>
                      <a:r>
                        <a:rPr lang="ru-RU" sz="1500">
                          <a:hlinkClick r:id="rId8" tooltip="Кельвин"/>
                        </a:rPr>
                        <a:t>МК</a:t>
                      </a:r>
                      <a:r>
                        <a:rPr lang="ru-RU" sz="1500"/>
                        <a:t>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784">
                <a:tc>
                  <a:txBody>
                    <a:bodyPr/>
                    <a:lstStyle/>
                    <a:p>
                      <a:r>
                        <a:rPr lang="ru-RU" sz="1500"/>
                        <a:t>Продолжительность импульса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&gt; 400 </a:t>
                      </a:r>
                      <a:r>
                        <a:rPr lang="en-US" sz="1500" dirty="0">
                          <a:hlinkClick r:id="rId9" tooltip="Секунда"/>
                        </a:rPr>
                        <a:t>c</a:t>
                      </a:r>
                      <a:r>
                        <a:rPr lang="en-US" sz="1500" dirty="0"/>
                        <a:t>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Лазерный термоядерный синтез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1502"/>
            <a:ext cx="8604448" cy="429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Лазерный термоядерный синтез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4" y="908720"/>
            <a:ext cx="86423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684" y="6165304"/>
            <a:ext cx="832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192 луча, 1.8 </a:t>
            </a:r>
            <a:r>
              <a:rPr lang="en-US" sz="2000" dirty="0" smtClean="0"/>
              <a:t>MJ, </a:t>
            </a:r>
            <a:r>
              <a:rPr lang="ru-RU" sz="2000" dirty="0" smtClean="0"/>
              <a:t>несколько </a:t>
            </a:r>
            <a:r>
              <a:rPr lang="ru-RU" sz="2000" dirty="0" err="1" smtClean="0"/>
              <a:t>нс</a:t>
            </a:r>
            <a:r>
              <a:rPr lang="ru-RU" sz="2000" dirty="0" smtClean="0"/>
              <a:t>, мишень 2 мм., плотность</a:t>
            </a:r>
            <a:r>
              <a:rPr lang="en-US" sz="2000" dirty="0" smtClean="0"/>
              <a:t> DT 200-300 </a:t>
            </a:r>
            <a:r>
              <a:rPr lang="ru-RU" sz="2000" dirty="0" smtClean="0"/>
              <a:t>г/см3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97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352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Плазма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126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Низкотемпературная плазма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72816"/>
            <a:ext cx="25442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света</a:t>
            </a:r>
          </a:p>
          <a:p>
            <a:r>
              <a:rPr lang="ru-RU" dirty="0" smtClean="0"/>
              <a:t>Плазмотроны</a:t>
            </a:r>
          </a:p>
          <a:p>
            <a:r>
              <a:rPr lang="ru-RU" dirty="0" smtClean="0"/>
              <a:t>Газовые лазеры</a:t>
            </a:r>
          </a:p>
          <a:p>
            <a:r>
              <a:rPr lang="ru-RU" dirty="0" smtClean="0"/>
              <a:t>Ионные двигатели</a:t>
            </a:r>
          </a:p>
          <a:p>
            <a:r>
              <a:rPr lang="ru-RU" dirty="0" smtClean="0"/>
              <a:t>Микроэлектроника </a:t>
            </a:r>
          </a:p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C00000"/>
                </a:solidFill>
              </a:rPr>
              <a:t>травление, осаждение,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имплантация)</a:t>
            </a:r>
          </a:p>
          <a:p>
            <a:r>
              <a:rPr lang="ru-RU" dirty="0" smtClean="0"/>
              <a:t>Дуговая сварка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263577" cy="232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57658"/>
            <a:ext cx="3773537" cy="259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653136"/>
            <a:ext cx="2011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Ионный двигатель</a:t>
            </a:r>
          </a:p>
          <a:p>
            <a:r>
              <a:rPr lang="en-US" dirty="0" smtClean="0"/>
              <a:t>P=m*N*V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Ионный двигатель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841817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низкотемпературной плазмы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3" y="1350601"/>
            <a:ext cx="4680520" cy="37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80112" y="1628799"/>
                <a:ext cx="2720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36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effectLst/>
                        <a:latin typeface="Cambria Math"/>
                      </a:rPr>
                      <m:t>cm</m:t>
                    </m:r>
                    <m:r>
                      <a:rPr lang="en-US" sz="3600" b="0" i="0" dirty="0" smtClean="0">
                        <a:effectLst/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3600" b="0" i="0" dirty="0" smtClean="0">
                        <a:effectLst/>
                        <a:latin typeface="Cambria Math"/>
                      </a:rPr>
                      <m:t>c</m:t>
                    </m:r>
                    <a:fld id="{335AE853-4876-4D1B-B0CC-7F6FE8F0BAB6}" type="mathplaceholder">
                      <a:rPr lang="en-US" sz="3600" b="0" i="1" dirty="0" smtClean="0">
                        <a:effectLst/>
                        <a:latin typeface="Cambria Math"/>
                      </a:rPr>
                      <a:t>.</a:t>
                    </a:fld>
                  </m:oMath>
                </a14:m>
                <a:endParaRPr lang="ru-RU" sz="3600" dirty="0"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628799"/>
                <a:ext cx="2720296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3774" b="-29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24127" y="2601778"/>
            <a:ext cx="230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Te</a:t>
            </a:r>
            <a:r>
              <a:rPr lang="en-US" sz="3600" dirty="0" smtClean="0"/>
              <a:t>=(1-3) </a:t>
            </a:r>
            <a:r>
              <a:rPr lang="en-US" sz="3600" dirty="0" err="1" smtClean="0"/>
              <a:t>eV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977412" y="3933056"/>
            <a:ext cx="180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Te</a:t>
            </a:r>
            <a:r>
              <a:rPr lang="en-US" sz="3600" dirty="0" smtClean="0"/>
              <a:t>&gt;&gt;Ti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5575" y="5639839"/>
                <a:ext cx="4968552" cy="614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=6.7∗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𝑒𝑉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e>
                    </m:rad>
                  </m:oMath>
                </a14:m>
                <a:r>
                  <a:rPr lang="en-US" sz="2800" dirty="0" smtClean="0"/>
                  <a:t>    cm/c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5639839"/>
                <a:ext cx="4968552" cy="614142"/>
              </a:xfrm>
              <a:prstGeom prst="rect">
                <a:avLst/>
              </a:prstGeom>
              <a:blipFill rotWithShape="1">
                <a:blip r:embed="rId5"/>
                <a:stretch>
                  <a:fillRect b="-23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Дебаевский</a:t>
            </a:r>
            <a:r>
              <a:rPr lang="ru-RU" dirty="0" smtClean="0"/>
              <a:t> радиус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5063"/>
            <a:ext cx="44321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20" y="1149351"/>
            <a:ext cx="3863890" cy="213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81" y="3501008"/>
            <a:ext cx="35409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55976" y="5695174"/>
                <a:ext cx="5184576" cy="96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=740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𝑒𝑉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]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 smtClean="0"/>
                  <a:t>   [cm]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695174"/>
                <a:ext cx="5184576" cy="969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Квазинейтральность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Амбиполярная диффузия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5846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4048" y="5229200"/>
                <a:ext cx="2533997" cy="10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6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dirty="0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600" b="0" i="1" dirty="0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600" b="0" i="1" dirty="0" smtClean="0">
                                    <a:latin typeface="Cambria Math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229200"/>
                <a:ext cx="2533997" cy="1030860"/>
              </a:xfrm>
              <a:prstGeom prst="rect">
                <a:avLst/>
              </a:prstGeom>
              <a:blipFill rotWithShape="1">
                <a:blip r:embed="rId4"/>
                <a:stretch>
                  <a:fillRect b="-9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0032" y="2060848"/>
                <a:ext cx="3433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𝑛𝑉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60848"/>
                <a:ext cx="343331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2708920"/>
                <a:ext cx="1300228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08920"/>
                <a:ext cx="1300228" cy="793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50732" y="2771308"/>
                <a:ext cx="974626" cy="668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32" y="2771308"/>
                <a:ext cx="974626" cy="668837"/>
              </a:xfrm>
              <a:prstGeom prst="rect">
                <a:avLst/>
              </a:prstGeom>
              <a:blipFill rotWithShape="1">
                <a:blip r:embed="rId7"/>
                <a:stretch>
                  <a:fillRect b="-12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48" y="3789040"/>
            <a:ext cx="27336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Плазменная частота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31" y="1196752"/>
            <a:ext cx="1910034" cy="137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448272" cy="339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3005362"/>
                <a:ext cx="2590196" cy="639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=9000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05362"/>
                <a:ext cx="2590196" cy="6396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948265" y="3032805"/>
                <a:ext cx="228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dirty="0" smtClean="0"/>
                  <a:t>(n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5" y="3032805"/>
                <a:ext cx="22860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6933" t="-12632" b="-3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95936" y="5373216"/>
                <a:ext cx="4163938" cy="889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=1−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(1−</m:t>
                    </m:r>
                  </m:oMath>
                </a14:m>
                <a:r>
                  <a:rPr lang="en-US" sz="3200" dirty="0" smtClean="0"/>
                  <a:t>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ν</m:t>
                        </m:r>
                      </m:num>
                      <m:den>
                        <m:r>
                          <a:rPr lang="en-US" sz="3200" i="1" dirty="0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373216"/>
                <a:ext cx="4163938" cy="889346"/>
              </a:xfrm>
              <a:prstGeom prst="rect">
                <a:avLst/>
              </a:prstGeom>
              <a:blipFill rotWithShape="1">
                <a:blip r:embed="rId7"/>
                <a:stretch>
                  <a:fillRect r="-1318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60032" y="3967603"/>
                <a:ext cx="2612767" cy="110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ν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67603"/>
                <a:ext cx="2612767" cy="11012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1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Атмосфера Солнца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5"/>
            <a:ext cx="7344816" cy="5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Циклотронная частота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145413" cy="13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1075"/>
            <a:ext cx="3744416" cy="277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5" y="3861048"/>
            <a:ext cx="3988475" cy="25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24128" y="4653136"/>
                <a:ext cx="2272673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𝑬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653136"/>
                <a:ext cx="2272673" cy="10111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08104" y="3068960"/>
                <a:ext cx="33809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2.8∗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/>
                  <a:t>*B[Gs]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068960"/>
                <a:ext cx="338099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361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6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Плазма в технологии электроники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880320" cy="570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11869" y="1191945"/>
            <a:ext cx="119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Etch  rate.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5549" y="1704757"/>
            <a:ext cx="126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Uniformity.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3315" y="2217301"/>
            <a:ext cx="123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Anisotropy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83472" y="2673429"/>
            <a:ext cx="1214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Selectivity.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0" y="3501008"/>
            <a:ext cx="3209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4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Анизотропное травление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896544" cy="446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2575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630932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</a:t>
            </a:r>
            <a:r>
              <a:rPr lang="ru-RU" dirty="0" smtClean="0"/>
              <a:t>мкм, 4 мкм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Емкостный разряд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719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20" y="3440410"/>
            <a:ext cx="34940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1"/>
            <a:ext cx="3784948" cy="25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Индуктивный разряд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54433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7"/>
            <a:ext cx="3096344" cy="36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ECR </a:t>
            </a:r>
            <a:r>
              <a:rPr lang="ru-RU" sz="2800" dirty="0" smtClean="0"/>
              <a:t>электронный циклотронный резонанс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0" y="1340768"/>
            <a:ext cx="326168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9"/>
            <a:ext cx="4320480" cy="40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Структура Солнца</a:t>
            </a:r>
            <a:endParaRPr lang="ru-RU" dirty="0"/>
          </a:p>
        </p:txBody>
      </p:sp>
      <p:pic>
        <p:nvPicPr>
          <p:cNvPr id="2050" name="Picture 2" descr="Строение Солнц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52736"/>
            <a:ext cx="4032448" cy="570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8837" y="1628799"/>
            <a:ext cx="219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Солнце теряет 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0389" y="1567244"/>
                <a:ext cx="17937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6∗</m:t>
                    </m:r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800" dirty="0" smtClean="0"/>
                  <a:t> т/с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389" y="1567244"/>
                <a:ext cx="179376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5782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84842" y="2177707"/>
                <a:ext cx="2959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Масса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</a:rPr>
                      <m:t>2</m:t>
                    </m:r>
                    <m:r>
                      <a:rPr lang="ru-RU" sz="2400" b="0" i="1" dirty="0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2400" b="0" i="1" dirty="0" smtClean="0">
                            <a:latin typeface="Cambria Math"/>
                          </a:rPr>
                          <m:t>27</m:t>
                        </m:r>
                      </m:sup>
                    </m:sSup>
                  </m:oMath>
                </a14:m>
                <a:r>
                  <a:rPr lang="ru-RU" sz="2400" dirty="0" smtClean="0"/>
                  <a:t> Тонн  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42" y="2177707"/>
                <a:ext cx="295920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086" t="-10526" r="-226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21502" y="2766119"/>
                <a:ext cx="32296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Диаметр </a:t>
                </a:r>
                <a:r>
                  <a:rPr lang="en-US" sz="2400" dirty="0" smtClean="0"/>
                  <a:t>~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1.4∗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км.</a:t>
                </a:r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02" y="2766119"/>
                <a:ext cx="322966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019" t="-10667" r="-188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10" y="3303937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33" y="4524742"/>
            <a:ext cx="1905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37" y="5149753"/>
            <a:ext cx="1362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98" y="4610467"/>
            <a:ext cx="15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46" y="5149753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08" y="5733256"/>
            <a:ext cx="1571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05095" y="5954474"/>
            <a:ext cx="54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m/s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61" y="5896252"/>
            <a:ext cx="1247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560" y="5909933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6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Солнечный ветер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1196752"/>
            <a:ext cx="15776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300-1200 км/с</a:t>
            </a:r>
          </a:p>
          <a:p>
            <a:endParaRPr lang="ru-RU" dirty="0"/>
          </a:p>
          <a:p>
            <a:r>
              <a:rPr lang="ru-RU" dirty="0" smtClean="0"/>
              <a:t>4-12 </a:t>
            </a:r>
            <a:r>
              <a:rPr lang="en-US" dirty="0" smtClean="0"/>
              <a:t>   </a:t>
            </a:r>
            <a:r>
              <a:rPr lang="ru-RU" dirty="0" smtClean="0"/>
              <a:t>1/см3</a:t>
            </a:r>
          </a:p>
          <a:p>
            <a:endParaRPr lang="ru-RU" dirty="0"/>
          </a:p>
          <a:p>
            <a:r>
              <a:rPr lang="ru-RU" dirty="0" smtClean="0"/>
              <a:t>Т</a:t>
            </a:r>
            <a:r>
              <a:rPr lang="en-US" dirty="0" smtClean="0"/>
              <a:t>~10(5)</a:t>
            </a:r>
            <a:r>
              <a:rPr lang="ru-RU" dirty="0" smtClean="0"/>
              <a:t> </a:t>
            </a:r>
            <a:r>
              <a:rPr lang="en-US" dirty="0" smtClean="0"/>
              <a:t>K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3" y="957139"/>
            <a:ext cx="7336103" cy="561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5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Солнечный ветер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888063" cy="50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Один из механизмов разогрева</a:t>
            </a:r>
            <a:br>
              <a:rPr lang="ru-RU" dirty="0" smtClean="0"/>
            </a:br>
            <a:r>
              <a:rPr lang="ru-RU" dirty="0" smtClean="0"/>
              <a:t>медленной части солнечного ветра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Развитие конвективной турбулентности в </a:t>
            </a:r>
            <a:r>
              <a:rPr lang="ru-RU" dirty="0" smtClean="0">
                <a:hlinkClick r:id="rId3" tooltip="Плазма"/>
              </a:rPr>
              <a:t>плазме</a:t>
            </a:r>
            <a:r>
              <a:rPr lang="ru-RU" dirty="0" smtClean="0"/>
              <a:t> сопровождается генерацией интенсивных магнитозвуковых волн; в свою очередь при распространении в направлении уменьшения плотности солнечной атмосферы звуковые волны трансформируются в ударные; </a:t>
            </a:r>
            <a:r>
              <a:rPr lang="ru-RU" dirty="0" smtClean="0">
                <a:hlinkClick r:id="rId4" tooltip="Ударная волна"/>
              </a:rPr>
              <a:t>ударные волны</a:t>
            </a:r>
            <a:r>
              <a:rPr lang="ru-RU" dirty="0" smtClean="0"/>
              <a:t> эффективно поглощаются веществом короны и разогревают её до температуры (1—3)·10</a:t>
            </a:r>
            <a:r>
              <a:rPr lang="ru-RU" baseline="30000" dirty="0" smtClean="0"/>
              <a:t>6</a:t>
            </a:r>
            <a:r>
              <a:rPr lang="ru-RU" dirty="0" smtClean="0"/>
              <a:t> 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2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Термоядерный синтез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1000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628800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100000000 град.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9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Управляемый термоядерный синтез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7" y="1196752"/>
            <a:ext cx="88201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ИТЭР       2007-2025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6149"/>
            <a:ext cx="8308913" cy="56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484</Words>
  <Application>Microsoft Office PowerPoint</Application>
  <PresentationFormat>Экран (4:3)</PresentationFormat>
  <Paragraphs>119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Солнце</vt:lpstr>
      <vt:lpstr>Атмосфера Солнца</vt:lpstr>
      <vt:lpstr>Структура Солнца</vt:lpstr>
      <vt:lpstr>Солнечный ветер</vt:lpstr>
      <vt:lpstr>Солнечный ветер</vt:lpstr>
      <vt:lpstr>Один из механизмов разогрева медленной части солнечного ветра</vt:lpstr>
      <vt:lpstr>Термоядерный синтез</vt:lpstr>
      <vt:lpstr>Управляемый термоядерный синтез</vt:lpstr>
      <vt:lpstr>ИТЭР       2007-2025</vt:lpstr>
      <vt:lpstr>ИТЭР</vt:lpstr>
      <vt:lpstr>Лазерный термоядерный синтез</vt:lpstr>
      <vt:lpstr>Лазерный термоядерный синтез</vt:lpstr>
      <vt:lpstr>Плазма</vt:lpstr>
      <vt:lpstr>Низкотемпературная плазма</vt:lpstr>
      <vt:lpstr>Ионный двигатель</vt:lpstr>
      <vt:lpstr>Характеристики низкотемпературной плазмы</vt:lpstr>
      <vt:lpstr>Дебаевский радиус</vt:lpstr>
      <vt:lpstr>Квазинейтральность. Амбиполярная диффузия</vt:lpstr>
      <vt:lpstr>Плазменная частота</vt:lpstr>
      <vt:lpstr>Циклотронная частота</vt:lpstr>
      <vt:lpstr>Плазма в технологии электроники</vt:lpstr>
      <vt:lpstr>Анизотропное травление</vt:lpstr>
      <vt:lpstr>Емкостный разряд</vt:lpstr>
      <vt:lpstr>Индуктивный разряд</vt:lpstr>
      <vt:lpstr>ECR электронный циклотронный резонанс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</dc:title>
  <dc:creator>Александр</dc:creator>
  <cp:lastModifiedBy>Александр</cp:lastModifiedBy>
  <cp:revision>56</cp:revision>
  <dcterms:created xsi:type="dcterms:W3CDTF">2018-09-27T18:17:48Z</dcterms:created>
  <dcterms:modified xsi:type="dcterms:W3CDTF">2020-08-29T18:43:08Z</dcterms:modified>
</cp:coreProperties>
</file>